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77" r:id="rId3"/>
    <p:sldId id="27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9" r:id="rId13"/>
    <p:sldId id="280" r:id="rId14"/>
    <p:sldId id="282" r:id="rId15"/>
    <p:sldId id="289" r:id="rId16"/>
    <p:sldId id="290" r:id="rId17"/>
    <p:sldId id="266" r:id="rId18"/>
    <p:sldId id="293" r:id="rId19"/>
    <p:sldId id="267" r:id="rId20"/>
    <p:sldId id="268" r:id="rId21"/>
    <p:sldId id="269" r:id="rId22"/>
    <p:sldId id="270" r:id="rId23"/>
    <p:sldId id="275" r:id="rId24"/>
    <p:sldId id="271" r:id="rId25"/>
    <p:sldId id="283" r:id="rId26"/>
    <p:sldId id="276" r:id="rId27"/>
    <p:sldId id="284" r:id="rId28"/>
    <p:sldId id="285" r:id="rId29"/>
    <p:sldId id="286" r:id="rId30"/>
    <p:sldId id="288" r:id="rId31"/>
    <p:sldId id="292" r:id="rId32"/>
    <p:sldId id="287" r:id="rId3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63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53B0C-05AB-AF4C-AE7F-56A74AB6274A}" type="datetimeFigureOut">
              <a:rPr lang="de-DE" smtClean="0"/>
              <a:t>15.03.19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9D99D-0FF5-B644-ADEC-749A4BA61A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270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9D99D-0FF5-B644-ADEC-749A4BA61A6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08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7F37-97FE-EB42-9EC0-1629F34E3A98}" type="datetimeFigureOut">
              <a:rPr lang="de-DE" smtClean="0"/>
              <a:t>15.03.19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541E-0D7F-8A43-A778-5072010D7B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82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7F37-97FE-EB42-9EC0-1629F34E3A98}" type="datetimeFigureOut">
              <a:rPr lang="de-DE" smtClean="0"/>
              <a:t>15.03.19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541E-0D7F-8A43-A778-5072010D7B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56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7F37-97FE-EB42-9EC0-1629F34E3A98}" type="datetimeFigureOut">
              <a:rPr lang="de-DE" smtClean="0"/>
              <a:t>15.03.19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541E-0D7F-8A43-A778-5072010D7B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81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7F37-97FE-EB42-9EC0-1629F34E3A98}" type="datetimeFigureOut">
              <a:rPr lang="de-DE" smtClean="0"/>
              <a:t>15.03.19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541E-0D7F-8A43-A778-5072010D7B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14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7F37-97FE-EB42-9EC0-1629F34E3A98}" type="datetimeFigureOut">
              <a:rPr lang="de-DE" smtClean="0"/>
              <a:t>15.03.19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541E-0D7F-8A43-A778-5072010D7B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5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7F37-97FE-EB42-9EC0-1629F34E3A98}" type="datetimeFigureOut">
              <a:rPr lang="de-DE" smtClean="0"/>
              <a:t>15.03.19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541E-0D7F-8A43-A778-5072010D7B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23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7F37-97FE-EB42-9EC0-1629F34E3A98}" type="datetimeFigureOut">
              <a:rPr lang="de-DE" smtClean="0"/>
              <a:t>15.03.19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541E-0D7F-8A43-A778-5072010D7B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17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7F37-97FE-EB42-9EC0-1629F34E3A98}" type="datetimeFigureOut">
              <a:rPr lang="de-DE" smtClean="0"/>
              <a:t>15.03.19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541E-0D7F-8A43-A778-5072010D7B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23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7F37-97FE-EB42-9EC0-1629F34E3A98}" type="datetimeFigureOut">
              <a:rPr lang="de-DE" smtClean="0"/>
              <a:t>15.03.19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541E-0D7F-8A43-A778-5072010D7B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948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7F37-97FE-EB42-9EC0-1629F34E3A98}" type="datetimeFigureOut">
              <a:rPr lang="de-DE" smtClean="0"/>
              <a:t>15.03.19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541E-0D7F-8A43-A778-5072010D7B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92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7F37-97FE-EB42-9EC0-1629F34E3A98}" type="datetimeFigureOut">
              <a:rPr lang="de-DE" smtClean="0"/>
              <a:t>15.03.19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541E-0D7F-8A43-A778-5072010D7B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86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97F37-97FE-EB42-9EC0-1629F34E3A98}" type="datetimeFigureOut">
              <a:rPr lang="de-DE" smtClean="0"/>
              <a:t>15.03.19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541E-0D7F-8A43-A778-5072010D7B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91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85800" y="903942"/>
            <a:ext cx="77724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400" dirty="0" smtClean="0">
                <a:solidFill>
                  <a:srgbClr val="C00000"/>
                </a:solidFill>
                <a:latin typeface="+mj-lt"/>
                <a:ea typeface="ＭＳ Ｐゴシック" pitchFamily="34" charset="-128"/>
                <a:cs typeface="Times New Roman" panose="02020603050405020304" pitchFamily="18" charset="0"/>
              </a:rPr>
              <a:t>Ist das Herzinfarktrisiko vererbbar?</a:t>
            </a:r>
            <a:endParaRPr lang="de-DE" sz="5400" dirty="0">
              <a:solidFill>
                <a:srgbClr val="C00000"/>
              </a:solidFill>
              <a:latin typeface="+mj-lt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16" y="3235107"/>
            <a:ext cx="6386931" cy="303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74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Was machen die Fette mit unseren Gefäßen?</a:t>
            </a:r>
            <a:r>
              <a:rPr lang="de-DE" sz="320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br>
              <a:rPr lang="de-DE" sz="3200" dirty="0" smtClean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de-DE" sz="3600" dirty="0" err="1" smtClean="0">
                <a:solidFill>
                  <a:srgbClr val="C00000"/>
                </a:solidFill>
                <a:latin typeface="Arial"/>
                <a:cs typeface="Arial"/>
              </a:rPr>
              <a:t>Lipoprotein</a:t>
            </a:r>
            <a:r>
              <a:rPr lang="de-DE" sz="3600" dirty="0" smtClean="0">
                <a:solidFill>
                  <a:srgbClr val="C00000"/>
                </a:solidFill>
                <a:latin typeface="Arial"/>
                <a:cs typeface="Arial"/>
              </a:rPr>
              <a:t>(a) </a:t>
            </a:r>
            <a:endParaRPr lang="de-DE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7890" y="1943101"/>
            <a:ext cx="4264504" cy="375369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DE" sz="2600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Lipoprotein</a:t>
            </a: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(a) ist dem LDL-Cholesterin sehr ähnlich. </a:t>
            </a:r>
          </a:p>
          <a:p>
            <a:pPr marL="0" indent="0">
              <a:spcAft>
                <a:spcPts val="1200"/>
              </a:spcAft>
              <a:buNone/>
            </a:pPr>
            <a:endParaRPr lang="de-DE" sz="2600" dirty="0" smtClean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Genauso wie LDL-Cholesterin ist es bei erhöhten Werten mit dem Risiko für Arteriosklerose verbunden. </a:t>
            </a:r>
          </a:p>
          <a:p>
            <a:pPr>
              <a:spcAft>
                <a:spcPts val="1200"/>
              </a:spcAft>
              <a:buNone/>
            </a:pPr>
            <a:endParaRPr lang="de-DE" dirty="0" smtClean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284" y="2043237"/>
            <a:ext cx="3653554" cy="365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550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Was haben Blutfettspiegel mit Vererbung zu tun?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60057" y="3809325"/>
            <a:ext cx="7185727" cy="221114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DE" sz="24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Mehr als 150 Gene sind inzwischen bekannt, die den Spiegel der Blutfette beeinflussen.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24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Dabei gibt es Genvarianten, die das Cholesterin senken, und solche, die das Cholesterin erhöhen.</a:t>
            </a:r>
          </a:p>
          <a:p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555" y="1417638"/>
            <a:ext cx="3300033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979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Die Familiäre </a:t>
            </a:r>
            <a:r>
              <a:rPr lang="de-DE" sz="3200" dirty="0" err="1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Hypercholesterinämie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36930" y="1498559"/>
            <a:ext cx="6906552" cy="2769499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Eine der häufigsten genetischen Störungen. Allein in </a:t>
            </a:r>
            <a:r>
              <a:rPr lang="de-DE" sz="24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Deutschland </a:t>
            </a:r>
            <a:r>
              <a:rPr lang="de-DE" sz="24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leidet 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schätzungsweise </a:t>
            </a:r>
            <a:r>
              <a:rPr lang="de-DE" sz="24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bis zu 1 von  200 Menschen </a:t>
            </a:r>
            <a:r>
              <a:rPr lang="de-DE" sz="24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daran.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24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Kennzeichnet 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sich durch sehr hohe Cholesterinwerte: </a:t>
            </a:r>
            <a:b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sz="24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Es 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können LDL-Cholesterin-Konzentrationen von weit 	über 700 mg/dl auftreten.</a:t>
            </a:r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60" y="4268059"/>
            <a:ext cx="4436904" cy="21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167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9627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Die Familiäre </a:t>
            </a:r>
            <a:r>
              <a:rPr lang="de-DE" sz="3200" dirty="0" err="1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Hypercholesterinämie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14838"/>
            <a:ext cx="8335677" cy="4787562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6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Homozygote </a:t>
            </a:r>
            <a:r>
              <a:rPr lang="de-DE" sz="2600" b="1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Form</a:t>
            </a:r>
            <a:r>
              <a:rPr lang="de-DE" sz="26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: </a:t>
            </a: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selten</a:t>
            </a:r>
            <a:endParaRPr lang="de-DE" sz="2600" dirty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de-DE" sz="26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Der Patient hat die genetischen Veränderungen von </a:t>
            </a:r>
            <a:r>
              <a:rPr lang="de-DE" sz="2600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beiden Elternteilen </a:t>
            </a:r>
            <a:r>
              <a:rPr lang="de-DE" sz="26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geerbt.</a:t>
            </a:r>
          </a:p>
          <a:p>
            <a:pPr>
              <a:spcAft>
                <a:spcPts val="600"/>
              </a:spcAft>
              <a:buFont typeface="Wingdings" charset="0"/>
              <a:buChar char="à"/>
            </a:pP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bereits </a:t>
            </a:r>
            <a:r>
              <a:rPr lang="de-DE" sz="26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im Kindesalter Herzinfarkt oder Schlaganfall</a:t>
            </a: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26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Heterozygote </a:t>
            </a:r>
            <a:r>
              <a:rPr lang="de-DE" sz="2600" b="1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Form</a:t>
            </a:r>
            <a:r>
              <a:rPr lang="de-DE" sz="26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: </a:t>
            </a: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relativ häufige </a:t>
            </a:r>
            <a:r>
              <a:rPr lang="de-DE" sz="2600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Erbrankheit</a:t>
            </a:r>
            <a:endParaRPr lang="de-DE" sz="2600" dirty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de-DE" sz="26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Der Patient hat die genetischen Veränderungen von nur </a:t>
            </a:r>
            <a:r>
              <a:rPr lang="de-DE" sz="2600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einem Elternteil </a:t>
            </a:r>
            <a:r>
              <a:rPr lang="de-DE" sz="26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geerbt.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26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 </a:t>
            </a: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Herzinfarkt </a:t>
            </a:r>
            <a:r>
              <a:rPr lang="de-DE" sz="26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oder Schlaganfall </a:t>
            </a: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Risiko  </a:t>
            </a:r>
            <a:r>
              <a:rPr lang="de-DE" sz="2600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steigt</a:t>
            </a:r>
            <a:r>
              <a:rPr lang="de-DE" sz="26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ab etwa dem </a:t>
            </a:r>
            <a:r>
              <a:rPr lang="de-DE" sz="2600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30. Lebensjahr </a:t>
            </a:r>
            <a:r>
              <a:rPr lang="de-DE" sz="26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an.</a:t>
            </a:r>
          </a:p>
        </p:txBody>
      </p:sp>
    </p:spTree>
    <p:extLst>
      <p:ext uri="{BB962C8B-B14F-4D97-AF65-F5344CB8AC3E}">
        <p14:creationId xmlns:p14="http://schemas.microsoft.com/office/powerpoint/2010/main" val="3548953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C00000"/>
                </a:solidFill>
                <a:latin typeface="Arial"/>
                <a:cs typeface="Arial"/>
              </a:rPr>
              <a:t>Lipoprotein</a:t>
            </a:r>
            <a:r>
              <a:rPr lang="de-DE" sz="3200" dirty="0" smtClean="0">
                <a:solidFill>
                  <a:srgbClr val="C00000"/>
                </a:solidFill>
                <a:latin typeface="Arial"/>
                <a:cs typeface="Arial"/>
              </a:rPr>
              <a:t>(a)</a:t>
            </a:r>
            <a:endParaRPr lang="de-DE" sz="32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3884" y="1600201"/>
            <a:ext cx="7448719" cy="3999488"/>
          </a:xfrm>
        </p:spPr>
        <p:txBody>
          <a:bodyPr>
            <a:normAutofit fontScale="77500" lnSpcReduction="20000"/>
          </a:bodyPr>
          <a:lstStyle/>
          <a:p>
            <a:r>
              <a:rPr lang="de-DE" dirty="0" err="1" smtClean="0">
                <a:latin typeface="Arial"/>
                <a:cs typeface="Arial"/>
              </a:rPr>
              <a:t>Lipoprotein</a:t>
            </a:r>
            <a:r>
              <a:rPr lang="de-DE" dirty="0" smtClean="0">
                <a:latin typeface="Arial"/>
                <a:cs typeface="Arial"/>
              </a:rPr>
              <a:t>(a) ist genetisch fixiert. Die Höhe im Blut ändert sich im Erwachsenenalter nicht mehr.</a:t>
            </a:r>
          </a:p>
          <a:p>
            <a:endParaRPr lang="de-DE" dirty="0" smtClean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Eine Erhöhung ist oft familiär gehäuft.</a:t>
            </a:r>
          </a:p>
          <a:p>
            <a:endParaRPr lang="de-DE" dirty="0" smtClean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Bei Erhöhung kann das Risiko 2-fach oder höher sein. 25% unserer Bevölkerung hat erhöhte Werte. 10% deutlich erhöhte Werte. </a:t>
            </a:r>
          </a:p>
          <a:p>
            <a:endParaRPr lang="de-DE" dirty="0" smtClean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Es kann zusätzlich Thrombosen verursachen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876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Arial"/>
                <a:cs typeface="Arial"/>
              </a:rPr>
              <a:t>Vererbte Fettstoffwechselstörung</a:t>
            </a:r>
            <a:br>
              <a:rPr lang="de-DE" sz="3200" dirty="0" smtClean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de-DE" sz="3200" dirty="0" smtClean="0">
                <a:solidFill>
                  <a:srgbClr val="C00000"/>
                </a:solidFill>
                <a:latin typeface="Arial"/>
                <a:cs typeface="Arial"/>
              </a:rPr>
              <a:t>Diagnose</a:t>
            </a:r>
            <a:endParaRPr lang="de-DE" sz="32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Verdacht auf eine Familiäre </a:t>
            </a:r>
            <a:r>
              <a:rPr lang="de-DE" sz="2400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Hypercholesterinämie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  <a:b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entsteht z. B. bei:</a:t>
            </a:r>
          </a:p>
          <a:p>
            <a:pPr>
              <a:spcAft>
                <a:spcPts val="1200"/>
              </a:spcAft>
              <a:buNone/>
            </a:pPr>
            <a:r>
              <a:rPr lang="de-DE" sz="2400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Cholesterinwerten über 300 mg/dl bzw.</a:t>
            </a:r>
          </a:p>
          <a:p>
            <a:pPr>
              <a:spcAft>
                <a:spcPts val="1200"/>
              </a:spcAft>
              <a:buNone/>
            </a:pPr>
            <a:r>
              <a:rPr lang="de-DE" sz="2400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LDL-Cholesterin-Werten über 190mg/dl </a:t>
            </a:r>
          </a:p>
          <a:p>
            <a:pPr>
              <a:spcAft>
                <a:spcPts val="1200"/>
              </a:spcAft>
              <a:buNone/>
            </a:pPr>
            <a:r>
              <a:rPr lang="de-DE" sz="2400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mehrere frühe Herzinfarkte in der Familie </a:t>
            </a:r>
            <a:b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(bei Männer vor dem 55. Lebensjahr, bei </a:t>
            </a:r>
            <a:r>
              <a:rPr lang="de-DE" sz="24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Frauen 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vor dem 60. Lebensjahr)</a:t>
            </a: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500768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/>
                <a:cs typeface="Arial"/>
              </a:rPr>
              <a:t>Die Familiäre Hypercholesterinämie</a:t>
            </a:r>
            <a:br>
              <a:rPr lang="de-DE" sz="3200" dirty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de-DE" sz="3200" dirty="0">
                <a:solidFill>
                  <a:srgbClr val="C00000"/>
                </a:solidFill>
                <a:latin typeface="Arial"/>
                <a:cs typeface="Arial"/>
              </a:rPr>
              <a:t>Diagnose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08887"/>
            <a:ext cx="7812860" cy="220305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endParaRPr lang="de-DE" sz="2400" dirty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>
              <a:spcAft>
                <a:spcPts val="1200"/>
              </a:spcAft>
              <a:buNone/>
            </a:pPr>
            <a:r>
              <a:rPr lang="de-DE" sz="2400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gelbliche Cholesterinablagerungen in der Haut, meist </a:t>
            </a:r>
            <a:b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an den Sehnen der Füße und Handgelenke (</a:t>
            </a:r>
            <a:r>
              <a:rPr lang="de-DE" sz="2400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Xanthome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) </a:t>
            </a:r>
            <a:r>
              <a:rPr lang="de-DE" sz="24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oder 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am Auge (</a:t>
            </a:r>
            <a:r>
              <a:rPr lang="de-DE" sz="2400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Xanthelasmen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).</a:t>
            </a:r>
          </a:p>
          <a:p>
            <a:pPr>
              <a:spcAft>
                <a:spcPts val="1200"/>
              </a:spcAft>
              <a:buFont typeface="Wingdings" charset="0"/>
              <a:buChar char="§"/>
            </a:pPr>
            <a:endParaRPr lang="de-DE" sz="2400" dirty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endParaRPr lang="de-DE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6" y="4021178"/>
            <a:ext cx="3609049" cy="228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98" y="4021178"/>
            <a:ext cx="3373367" cy="228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659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Wie erkenne ich erhöhtes Cholesterin?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41537" cy="4525963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Ein erhöhter Cholesterinspiegel macht keine Beschwerden. Deswegen bleibt er oft unbemerkt.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Der Cholesterinspiegel wird durch</a:t>
            </a:r>
            <a:b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eine Blutanalyse bestimmt.</a:t>
            </a:r>
          </a:p>
          <a:p>
            <a:endParaRPr lang="de-DE" sz="2000" dirty="0" smtClean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endParaRPr lang="de-DE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70" y="1600201"/>
            <a:ext cx="350520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60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Arial"/>
                <a:cs typeface="Arial"/>
              </a:rPr>
              <a:t>Wann bestimme ich </a:t>
            </a:r>
            <a:r>
              <a:rPr lang="de-DE" sz="3200" dirty="0" err="1" smtClean="0">
                <a:solidFill>
                  <a:srgbClr val="C00000"/>
                </a:solidFill>
                <a:latin typeface="Arial"/>
                <a:cs typeface="Arial"/>
              </a:rPr>
              <a:t>Lipoprotein</a:t>
            </a:r>
            <a:r>
              <a:rPr lang="de-DE" sz="3200" dirty="0" smtClean="0">
                <a:solidFill>
                  <a:srgbClr val="C00000"/>
                </a:solidFill>
                <a:latin typeface="Arial"/>
                <a:cs typeface="Arial"/>
              </a:rPr>
              <a:t> a?</a:t>
            </a:r>
            <a:endParaRPr lang="de-DE" sz="32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4061" y="1923056"/>
            <a:ext cx="8229600" cy="4525963"/>
          </a:xfrm>
        </p:spPr>
        <p:txBody>
          <a:bodyPr>
            <a:normAutofit/>
          </a:bodyPr>
          <a:lstStyle/>
          <a:p>
            <a:r>
              <a:rPr lang="de-DE" sz="2800" dirty="0" smtClean="0">
                <a:latin typeface="Arial"/>
                <a:cs typeface="Arial"/>
              </a:rPr>
              <a:t>Frühzeitig auftretende Gefäßerkrankung bei Fehlen der klassischen RF</a:t>
            </a: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smtClean="0">
                <a:latin typeface="Arial"/>
                <a:cs typeface="Arial"/>
              </a:rPr>
              <a:t>Bei bekannter familiärer </a:t>
            </a:r>
            <a:r>
              <a:rPr lang="de-DE" sz="2800" dirty="0" err="1" smtClean="0">
                <a:latin typeface="Arial"/>
                <a:cs typeface="Arial"/>
              </a:rPr>
              <a:t>Hypercholesterinämie</a:t>
            </a:r>
            <a:endParaRPr lang="de-DE" sz="2800" dirty="0" smtClean="0">
              <a:latin typeface="Arial"/>
              <a:cs typeface="Arial"/>
            </a:endParaRP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err="1" smtClean="0">
                <a:latin typeface="Arial"/>
                <a:cs typeface="Arial"/>
              </a:rPr>
              <a:t>Aortenklappenstenose</a:t>
            </a:r>
            <a:endParaRPr lang="de-DE" sz="2800" dirty="0" smtClean="0">
              <a:latin typeface="Arial"/>
              <a:cs typeface="Arial"/>
            </a:endParaRP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smtClean="0">
                <a:latin typeface="Arial"/>
                <a:cs typeface="Arial"/>
              </a:rPr>
              <a:t>Bei Familienanamnese bzgl. </a:t>
            </a:r>
            <a:r>
              <a:rPr lang="de-DE" sz="2800" dirty="0" err="1" smtClean="0">
                <a:latin typeface="Arial"/>
                <a:cs typeface="Arial"/>
              </a:rPr>
              <a:t>Lp</a:t>
            </a:r>
            <a:r>
              <a:rPr lang="de-DE" sz="2800" dirty="0" smtClean="0">
                <a:latin typeface="Arial"/>
                <a:cs typeface="Arial"/>
              </a:rPr>
              <a:t>(a)</a:t>
            </a:r>
          </a:p>
          <a:p>
            <a:endParaRPr lang="de-DE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822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dirty="0" smtClean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de-DE" sz="3200" dirty="0" smtClean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de-DE" sz="36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Wie </a:t>
            </a:r>
            <a:r>
              <a:rPr lang="de-DE" sz="36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werden erhöhte Blutfette behandelt-</a:t>
            </a:r>
            <a:br>
              <a:rPr lang="de-DE" sz="36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de-DE" sz="36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je nach Gesamtrisiko</a:t>
            </a:r>
            <a:r>
              <a:rPr lang="de-DE" sz="3200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de-DE" sz="3200" dirty="0">
                <a:latin typeface="Arial" charset="0"/>
                <a:ea typeface="ＭＳ Ｐゴシック" charset="0"/>
                <a:cs typeface="Arial" charset="0"/>
              </a:rPr>
            </a:b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550" y="2028825"/>
            <a:ext cx="7534275" cy="4525963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Ziel der Behandlung: Senkung des LDL-Cholesterins.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Ob eine Behandlung notwendig ist und welche Zielwerte angestrebt werden sollten, hängt von dem Gesamtrisiko für Herz-Kreislauf-Erkrankungen des Patienten ab.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Um diesen zu ermitteln, werden sämtliche </a:t>
            </a:r>
            <a:b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sz="28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zusätzlichen Risikofaktoren</a:t>
            </a: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betrachtet: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564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Weltweite Todesursachen</a:t>
            </a: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4" name="Inhaltsplatzhalter 3" descr="171113_Praxispraesentation_RZ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25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Wie werden erhöhte Blutfette behandelt-</a:t>
            </a:r>
            <a:b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je nach Gesamtrisiko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2474" y="1743074"/>
            <a:ext cx="7362825" cy="4962525"/>
          </a:xfrm>
        </p:spPr>
        <p:txBody>
          <a:bodyPr numCol="2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800" dirty="0"/>
              <a:t>	Alter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800" dirty="0"/>
              <a:t>	Bewegungsmangel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800" dirty="0"/>
              <a:t>	falsche Ernährung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800" dirty="0"/>
              <a:t>	Übergewicht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800" dirty="0"/>
              <a:t>	</a:t>
            </a:r>
            <a:r>
              <a:rPr lang="de-DE" sz="2800" dirty="0" smtClean="0"/>
              <a:t>Rauchen</a:t>
            </a:r>
            <a:endParaRPr lang="de-DE" sz="2800" dirty="0"/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800" dirty="0"/>
              <a:t>	</a:t>
            </a:r>
            <a:r>
              <a:rPr lang="de-DE" sz="2800" dirty="0" smtClean="0"/>
              <a:t>chronische 	Nierenerkrankung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800" dirty="0"/>
              <a:t>koronare 		Herzkrankheit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de-DE" sz="2800" dirty="0" smtClean="0"/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de-DE" sz="2800" dirty="0"/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de-DE" sz="2800" dirty="0" smtClean="0"/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de-DE" sz="2800" dirty="0"/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800" dirty="0" smtClean="0"/>
              <a:t>Alkohol</a:t>
            </a:r>
            <a:endParaRPr lang="de-DE" sz="2800" dirty="0"/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800" dirty="0" smtClean="0"/>
              <a:t>Stress</a:t>
            </a:r>
            <a:endParaRPr lang="de-DE" sz="2800" dirty="0"/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tabLst>
                <a:tab pos="361950" algn="l"/>
              </a:tabLst>
              <a:defRPr/>
            </a:pPr>
            <a:r>
              <a:rPr lang="de-DE" sz="2800" dirty="0" smtClean="0"/>
              <a:t>Diabetes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800" dirty="0" smtClean="0"/>
              <a:t>Bluthochdruck</a:t>
            </a:r>
            <a:endParaRPr lang="de-DE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1600199"/>
            <a:ext cx="3629025" cy="241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637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Wie werden erhöhte Blutfette behandelt-</a:t>
            </a:r>
            <a:b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Behandlungsziele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Aft>
                <a:spcPts val="1200"/>
              </a:spcAft>
              <a:buNone/>
            </a:pP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Daraus ergeben sich folgende </a:t>
            </a:r>
            <a:r>
              <a:rPr lang="de-DE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LDL-Zielwerte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:</a:t>
            </a:r>
          </a:p>
          <a:p>
            <a:pPr>
              <a:spcAft>
                <a:spcPts val="1200"/>
              </a:spcAft>
              <a:buNone/>
            </a:pPr>
            <a:endParaRPr lang="de-DE" sz="900" dirty="0" smtClean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>
              <a:spcAft>
                <a:spcPts val="1200"/>
              </a:spcAft>
              <a:buNone/>
            </a:pPr>
            <a:r>
              <a:rPr lang="de-DE" sz="3000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sz="30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Patienten mit sehr hohem Herz-Kreislauf-Gesamtrisiko</a:t>
            </a:r>
            <a:r>
              <a:rPr lang="de-DE" sz="3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,</a:t>
            </a:r>
            <a:r>
              <a:rPr lang="de-DE" sz="30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	</a:t>
            </a:r>
            <a:r>
              <a:rPr lang="de-DE" sz="3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z. B. mit einer Herz-Kreislauf-Erkrankung, Diabetes 	mellitus, einer mäßigen oder schweren Nierenfunktionseinschränkung (nicht Dialyse): </a:t>
            </a:r>
          </a:p>
          <a:p>
            <a:pPr>
              <a:spcAft>
                <a:spcPct val="0"/>
              </a:spcAft>
              <a:buNone/>
            </a:pPr>
            <a:r>
              <a:rPr lang="de-DE" sz="3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</a:t>
            </a:r>
            <a:r>
              <a:rPr lang="de-DE" sz="30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 </a:t>
            </a:r>
            <a:r>
              <a:rPr lang="de-DE" sz="3000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unter 70 mg/dl (unter 1,8 mmol/l)</a:t>
            </a:r>
          </a:p>
          <a:p>
            <a:pPr>
              <a:spcAft>
                <a:spcPct val="0"/>
              </a:spcAft>
              <a:buNone/>
            </a:pPr>
            <a:endParaRPr lang="de-DE" dirty="0" smtClean="0">
              <a:solidFill>
                <a:srgbClr val="CC0000"/>
              </a:solidFill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9716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Wie werden erhöhte Blutfette behandelt-</a:t>
            </a:r>
            <a:b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Behandlungsziele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ct val="0"/>
              </a:spcAft>
              <a:buNone/>
            </a:pPr>
            <a:r>
              <a:rPr lang="de-DE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Patienten mit hohem Herz-Kreislauf-Gesamtrisiko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,</a:t>
            </a:r>
          </a:p>
          <a:p>
            <a:pPr>
              <a:spcAft>
                <a:spcPts val="1200"/>
              </a:spcAft>
              <a:buNone/>
            </a:pP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z.</a:t>
            </a:r>
            <a:r>
              <a:rPr lang="de-DE" sz="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B. ausgeprägtem Bluthochdruck, genetisch bedingten 	hohen Cholesterinwerten oder Raucher:</a:t>
            </a:r>
          </a:p>
          <a:p>
            <a:pPr>
              <a:spcAft>
                <a:spcPct val="0"/>
              </a:spcAft>
              <a:buNone/>
            </a:pP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</a:t>
            </a:r>
            <a:r>
              <a:rPr lang="de-DE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 </a:t>
            </a:r>
            <a:r>
              <a:rPr lang="de-DE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unter 100 mg/dl (unter 2,5 mmol/l)</a:t>
            </a:r>
          </a:p>
          <a:p>
            <a:pPr>
              <a:spcAft>
                <a:spcPct val="0"/>
              </a:spcAft>
              <a:buNone/>
            </a:pPr>
            <a:endParaRPr lang="de-DE" dirty="0" smtClean="0">
              <a:solidFill>
                <a:srgbClr val="CC0000"/>
              </a:solidFill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>
              <a:spcAft>
                <a:spcPct val="0"/>
              </a:spcAft>
              <a:buNone/>
            </a:pPr>
            <a:endParaRPr lang="de-DE" sz="1200" dirty="0" smtClean="0">
              <a:solidFill>
                <a:srgbClr val="CC0000"/>
              </a:solidFill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>
              <a:spcAft>
                <a:spcPts val="1200"/>
              </a:spcAft>
              <a:buNone/>
            </a:pPr>
            <a:r>
              <a:rPr lang="de-DE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Patienten mit mäßigem Herz-Kreislauf-Gesamtrisiko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,</a:t>
            </a:r>
            <a:r>
              <a:rPr lang="de-DE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/>
            </a:r>
            <a:b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d.</a:t>
            </a:r>
            <a:r>
              <a:rPr lang="de-DE" sz="16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h. mit wenig ausgeprägter Erhöhung einzelner 	Risikofaktoren:</a:t>
            </a:r>
          </a:p>
          <a:p>
            <a:pPr>
              <a:spcAft>
                <a:spcPts val="1200"/>
              </a:spcAft>
              <a:buNone/>
            </a:pP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</a:t>
            </a:r>
            <a:r>
              <a:rPr lang="de-DE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 </a:t>
            </a:r>
            <a:r>
              <a:rPr lang="de-DE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unter 115 mg/dl (unter 3 mmol/l)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2108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Wie wird erhöhtes Cholesterin behandelt?</a:t>
            </a:r>
            <a:b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Lebensstil optimieren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54905" cy="452596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</a:rPr>
              <a:t>Für die Verbesserung des Gesamt-Herzkreislaufrisikos sind wichtig:</a:t>
            </a:r>
          </a:p>
          <a:p>
            <a:pPr>
              <a:spcAft>
                <a:spcPct val="0"/>
              </a:spcAft>
            </a:pP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</a:rPr>
              <a:t>Rauchstopp</a:t>
            </a:r>
            <a:br>
              <a:rPr lang="de-DE" sz="2600" dirty="0" smtClean="0">
                <a:latin typeface="Arial" charset="0"/>
                <a:ea typeface="ＭＳ Ｐゴシック" charset="0"/>
                <a:cs typeface="Arial" charset="0"/>
              </a:rPr>
            </a:b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</a:rPr>
              <a:t>Nutzen Sie z. B. das Programm „Rauchfrei“ </a:t>
            </a:r>
            <a:br>
              <a:rPr lang="de-DE" sz="2600" dirty="0" smtClean="0">
                <a:latin typeface="Arial" charset="0"/>
                <a:ea typeface="ＭＳ Ｐゴシック" charset="0"/>
                <a:cs typeface="Arial" charset="0"/>
              </a:rPr>
            </a:b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</a:rPr>
              <a:t>der Bundeszentrale für gesundheitliche Aufklärung (</a:t>
            </a:r>
            <a:r>
              <a:rPr lang="de-DE" sz="2600" dirty="0" err="1" smtClean="0">
                <a:latin typeface="Arial" charset="0"/>
                <a:ea typeface="ＭＳ Ｐゴシック" charset="0"/>
                <a:cs typeface="Arial" charset="0"/>
              </a:rPr>
              <a:t>BZgA</a:t>
            </a: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</a:rPr>
              <a:t>) oder Programme </a:t>
            </a:r>
            <a:br>
              <a:rPr lang="de-DE" sz="2600" dirty="0" smtClean="0">
                <a:latin typeface="Arial" charset="0"/>
                <a:ea typeface="ＭＳ Ｐゴシック" charset="0"/>
                <a:cs typeface="Arial" charset="0"/>
              </a:rPr>
            </a:br>
            <a:r>
              <a:rPr lang="de-DE" sz="2600" dirty="0" smtClean="0">
                <a:latin typeface="Arial" charset="0"/>
                <a:ea typeface="ＭＳ Ｐゴシック" charset="0"/>
                <a:cs typeface="Arial" charset="0"/>
              </a:rPr>
              <a:t>der Krankenkassen.</a:t>
            </a:r>
          </a:p>
          <a:p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2708275"/>
            <a:ext cx="3121025" cy="312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564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Wie werden erhöhte Blutfette behandelt?</a:t>
            </a:r>
            <a: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Gesunder Lebensstil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7067" y="1600200"/>
            <a:ext cx="4927599" cy="4525963"/>
          </a:xfrm>
        </p:spPr>
        <p:txBody>
          <a:bodyPr/>
          <a:lstStyle/>
          <a:p>
            <a:r>
              <a:rPr lang="de-DE" dirty="0" smtClean="0">
                <a:latin typeface="Arial" charset="0"/>
                <a:ea typeface="ＭＳ Ｐゴシック" charset="0"/>
                <a:cs typeface="Arial" charset="0"/>
              </a:rPr>
              <a:t>An erster Stelle der Behandlung stehen die Veränderungen des Lebensstils:</a:t>
            </a:r>
          </a:p>
          <a:p>
            <a:pPr>
              <a:spcAft>
                <a:spcPct val="0"/>
              </a:spcAft>
            </a:pPr>
            <a:r>
              <a:rPr lang="de-DE" b="1" dirty="0">
                <a:latin typeface="Arial" charset="0"/>
                <a:ea typeface="ＭＳ Ｐゴシック" charset="0"/>
                <a:cs typeface="Arial" charset="0"/>
              </a:rPr>
              <a:t>Ernährung </a:t>
            </a:r>
            <a:br>
              <a:rPr lang="de-DE" b="1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de-DE" b="1" dirty="0">
                <a:latin typeface="Arial" charset="0"/>
                <a:ea typeface="ＭＳ Ｐゴシック" charset="0"/>
                <a:cs typeface="Arial" charset="0"/>
              </a:rPr>
              <a:t>Gewichtsreduktion</a:t>
            </a:r>
          </a:p>
          <a:p>
            <a:r>
              <a:rPr lang="de-DE" b="1" dirty="0" smtClean="0">
                <a:latin typeface="Arial" charset="0"/>
                <a:ea typeface="ＭＳ Ｐゴシック" charset="0"/>
                <a:cs typeface="Arial" charset="0"/>
              </a:rPr>
              <a:t>Bewegung </a:t>
            </a:r>
          </a:p>
          <a:p>
            <a:endParaRPr lang="de-DE" b="1" dirty="0">
              <a:latin typeface="Arial" charset="0"/>
              <a:ea typeface="ＭＳ Ｐゴシック" charset="0"/>
              <a:cs typeface="Arial" charset="0"/>
            </a:endParaRPr>
          </a:p>
          <a:p>
            <a:endParaRPr lang="de-DE" dirty="0"/>
          </a:p>
          <a:p>
            <a:endParaRPr lang="de-DE" dirty="0" smtClean="0">
              <a:latin typeface="Arial" charset="0"/>
              <a:ea typeface="ＭＳ Ｐゴシック" charset="0"/>
              <a:cs typeface="Arial" charset="0"/>
            </a:endParaRPr>
          </a:p>
          <a:p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666" y="3289300"/>
            <a:ext cx="3556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76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Wie werden erhöhte Blutfette </a:t>
            </a:r>
            <a:r>
              <a:rPr lang="de-DE" sz="3200" dirty="0" err="1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behandelt?Medikamente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900" y="1600200"/>
            <a:ext cx="8483600" cy="4525963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  <a:buNone/>
            </a:pP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Wenn eine medikamentöse Therapie notwendig ist:</a:t>
            </a:r>
            <a:endParaRPr lang="de-DE" b="1" dirty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>
              <a:spcAft>
                <a:spcPts val="1200"/>
              </a:spcAft>
              <a:buNone/>
            </a:pPr>
            <a:r>
              <a:rPr lang="de-DE" sz="2800" b="1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</a:t>
            </a:r>
            <a:r>
              <a:rPr lang="de-DE" sz="28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oder auch Cholesterinsenker genannt</a:t>
            </a:r>
          </a:p>
          <a:p>
            <a:pPr>
              <a:spcAft>
                <a:spcPts val="1200"/>
              </a:spcAft>
              <a:buNone/>
            </a:pPr>
            <a:r>
              <a:rPr lang="de-DE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</a:t>
            </a: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Statine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sind die Therapie der ersten Wahl. </a:t>
            </a:r>
          </a:p>
          <a:p>
            <a:pPr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Senkung des Herzinfarktrisikos durch 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Statine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ist in vielen 	Studien nachgewiesen.</a:t>
            </a:r>
          </a:p>
          <a:p>
            <a:pPr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Aufgrund von 20 Jahren Erfahrung werden 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Statine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als 	effektiv und sicher bewertet.</a:t>
            </a:r>
          </a:p>
          <a:p>
            <a:pPr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Wichtigste Nebenwirkung: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Muskelbeschwerden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2997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Wie werden erhöhte Blutfette </a:t>
            </a:r>
            <a:r>
              <a:rPr lang="de-DE" sz="3200" dirty="0" err="1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behandelt?Medikamente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9338" y="1600200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de-DE" sz="2400" b="1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Statine</a:t>
            </a:r>
            <a:r>
              <a:rPr lang="de-DE" sz="2400" b="1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– Was tun bei Muskelschmerzen? </a:t>
            </a:r>
          </a:p>
          <a:p>
            <a:pPr>
              <a:spcAft>
                <a:spcPts val="1200"/>
              </a:spcAft>
              <a:buNone/>
            </a:pP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Muskelbeschwerden, typischerweise in den Oberarmen, den Oberschenkeln und dem Schultergürtel, treten bei bis zu 5-10% der Patienten auf. </a:t>
            </a:r>
          </a:p>
          <a:p>
            <a:pPr>
              <a:spcAft>
                <a:spcPts val="1200"/>
              </a:spcAft>
              <a:buNone/>
            </a:pP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Setzen Sie die </a:t>
            </a:r>
            <a:r>
              <a:rPr lang="de-DE" sz="2400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Statine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nicht eigenmächtig ab! Sprechen Sie Ihren Arzt darauf an. Er sollte folgende Maßnahmen einleiten:</a:t>
            </a:r>
          </a:p>
          <a:p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22" y="4580092"/>
            <a:ext cx="2038350" cy="210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54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Wie werden erhöhte Blutfette </a:t>
            </a:r>
            <a:r>
              <a:rPr lang="de-DE" sz="3200" dirty="0" err="1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behandelt?Medikamente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  <a:buNone/>
            </a:pPr>
            <a:r>
              <a:rPr lang="de-DE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zunächst absetzen, um zu beobachten, ob die 	Muskelschmerzen abnehmen (nach ca. 3-4 Tagen).</a:t>
            </a:r>
          </a:p>
          <a:p>
            <a:pPr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Wenn dies der Fall ist: Behandlung nach 2-4 	Wochen 	mit einem anderen 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beginnen. Patienten reagieren 	auf verschiedene 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Statine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unterschiedlich.</a:t>
            </a:r>
            <a:r>
              <a:rPr lang="de-DE" dirty="0">
                <a:solidFill>
                  <a:srgbClr val="FF00FF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 </a:t>
            </a:r>
            <a:endParaRPr lang="de-DE" dirty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Oder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: mit niedriger Dosierung beginnen und testen, was 	die höchste Dosis ist, die der Patient gut verträgt.</a:t>
            </a:r>
          </a:p>
          <a:p>
            <a:pPr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Falls der angestrebte LDL-Wert mit dieser Dosis nicht 	erreicht werden kann: zusätzlich 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Ezetimib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verordnen.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1832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Wie werden erhöhte Blutfette </a:t>
            </a:r>
            <a:r>
              <a:rPr lang="de-DE" sz="3200" dirty="0" err="1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behandelt?Medikamente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  <a:buNone/>
            </a:pPr>
            <a:r>
              <a:rPr lang="de-DE" b="1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Ezetimib</a:t>
            </a:r>
            <a:r>
              <a:rPr lang="de-DE" b="1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/>
            </a:r>
            <a:br>
              <a:rPr lang="de-DE" b="1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(</a:t>
            </a:r>
            <a:r>
              <a:rPr lang="de-DE" sz="2400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Ezetrol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)</a:t>
            </a:r>
          </a:p>
          <a:p>
            <a:pPr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Kommt infrage, wenn die 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Statine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nicht vertragen werden 	oder das LDL-Cholesterin mit 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Statinen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allein nicht 	ausreichend gesenkt werden kann.</a:t>
            </a:r>
          </a:p>
          <a:p>
            <a:pPr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In Kombination mit einem 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kann 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Ezetimib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das Herz-	Kreislauf-Gesamtrisiko stärker senken als die 	Behandlung mit einem 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alleine. </a:t>
            </a:r>
          </a:p>
          <a:p>
            <a:pPr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Wirkung: 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LDL-Cholesterin-Senkung um bis 20 %</a:t>
            </a:r>
          </a:p>
          <a:p>
            <a:pPr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Nebenwirkungen (selten): 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Muskelbeschwerden</a:t>
            </a:r>
          </a:p>
          <a:p>
            <a:pPr>
              <a:spcAft>
                <a:spcPts val="1200"/>
              </a:spcAft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4077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Wie werden erhöhte Blutfette behandelt?</a:t>
            </a:r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Medikamente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7419"/>
            <a:ext cx="7505363" cy="4418744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1200"/>
              </a:spcAft>
              <a:buNone/>
            </a:pPr>
            <a:r>
              <a:rPr lang="de-DE" b="1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PCSK9-Hemmer</a:t>
            </a:r>
            <a:br>
              <a:rPr lang="de-DE" b="1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(</a:t>
            </a:r>
            <a:r>
              <a:rPr lang="de-DE" sz="2400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Repatha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, </a:t>
            </a:r>
            <a:r>
              <a:rPr lang="de-DE" sz="2400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Praluent</a:t>
            </a:r>
            <a:r>
              <a:rPr lang="de-DE" sz="24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)</a:t>
            </a:r>
          </a:p>
          <a:p>
            <a:pPr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Neue Arzneimittel (Zulassung: 2015). </a:t>
            </a:r>
          </a:p>
          <a:p>
            <a:pPr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Antikörper, die alle zwei bis vier Wochen unter die Haut	gespritzt werden.</a:t>
            </a:r>
          </a:p>
          <a:p>
            <a:pPr marL="268288" indent="-268288"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Derzeit nur für:</a:t>
            </a:r>
            <a:b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- 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Patienten mit sehr hohem Herzinfarktrisiko und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hohem LDL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-Cholesterin, bei denen die Behandlung mit </a:t>
            </a:r>
            <a:r>
              <a:rPr lang="de-DE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Statinen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in der maximal verträglichen Dosierung und </a:t>
            </a:r>
            <a:r>
              <a:rPr lang="de-DE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Ezetimib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nicht zu einer Cholesterinsenkung führt, die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ihrem 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hohen Risiko angemessen wäre.</a:t>
            </a:r>
            <a:b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- 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Patienten mit Familiärer </a:t>
            </a:r>
            <a:r>
              <a:rPr lang="de-DE" dirty="0" err="1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Hypercholesterinämie</a:t>
            </a:r>
            <a:endParaRPr lang="de-DE" dirty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>
              <a:spcAft>
                <a:spcPts val="1200"/>
              </a:spcAft>
              <a:buNone/>
            </a:pPr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579" y="1319002"/>
            <a:ext cx="2818218" cy="15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22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Risikofaktoren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- Rauchen					</a:t>
            </a:r>
          </a:p>
          <a:p>
            <a:endParaRPr lang="de-DE" dirty="0" smtClean="0"/>
          </a:p>
          <a:p>
            <a:r>
              <a:rPr lang="de-DE" dirty="0" smtClean="0"/>
              <a:t>- Bluthochdruck			</a:t>
            </a:r>
          </a:p>
          <a:p>
            <a:endParaRPr lang="de-DE" dirty="0" smtClean="0"/>
          </a:p>
          <a:p>
            <a:r>
              <a:rPr lang="de-DE" b="1" dirty="0" smtClean="0">
                <a:solidFill>
                  <a:srgbClr val="FF0000"/>
                </a:solidFill>
              </a:rPr>
              <a:t>- erhöhte Blutfette</a:t>
            </a:r>
            <a:r>
              <a:rPr lang="de-DE" b="1" dirty="0" smtClean="0"/>
              <a:t>		</a:t>
            </a:r>
          </a:p>
          <a:p>
            <a:endParaRPr lang="de-DE" b="1" dirty="0" smtClean="0"/>
          </a:p>
          <a:p>
            <a:r>
              <a:rPr lang="de-DE" dirty="0" smtClean="0"/>
              <a:t>- Diabetes					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12" y="1303823"/>
            <a:ext cx="1814469" cy="102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87" y="2597543"/>
            <a:ext cx="1835993" cy="103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87" y="3892269"/>
            <a:ext cx="1835994" cy="104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841" y="5270042"/>
            <a:ext cx="1949283" cy="117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912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Wie werden erhöhte Blutfette </a:t>
            </a:r>
            <a:r>
              <a:rPr lang="de-DE" sz="3200" dirty="0" err="1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behandelt?Medikamente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  <a:buNone/>
            </a:pPr>
            <a:endParaRPr lang="de-DE" dirty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>
              <a:spcAft>
                <a:spcPts val="1200"/>
              </a:spcAft>
              <a:buNone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Wirkung: 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sehr starke Senkung von LDL-Cholesterin, in 	der Regel um 50-60</a:t>
            </a:r>
            <a:r>
              <a:rPr lang="de-DE" sz="1600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%.</a:t>
            </a:r>
          </a:p>
          <a:p>
            <a:pPr>
              <a:spcAft>
                <a:spcPts val="1200"/>
              </a:spcAft>
              <a:buFont typeface="Wingdings"/>
              <a:buChar char="§"/>
            </a:pPr>
            <a:r>
              <a:rPr lang="de-DE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Nebenwirkung</a:t>
            </a: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: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bislang nur Reizungen im Bereich </a:t>
            </a:r>
            <a:b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der Injektionsstelle bekannt </a:t>
            </a:r>
            <a:endParaRPr lang="de-DE" dirty="0" smtClean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>
              <a:spcAft>
                <a:spcPts val="1200"/>
              </a:spcAft>
              <a:buFont typeface="Wingdings"/>
              <a:buChar char="§"/>
            </a:pPr>
            <a:r>
              <a:rPr lang="de-DE" dirty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</a:t>
            </a:r>
            <a:r>
              <a:rPr lang="de-DE" dirty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Wirkung auf das Herzinfarktrisiko trotz positiver Hinweise 	wissenschaftlich noch nicht bewiesen.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0981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Arial"/>
                <a:cs typeface="Arial"/>
              </a:rPr>
              <a:t>Wie wird erhöhtes </a:t>
            </a:r>
            <a:r>
              <a:rPr lang="de-DE" sz="3200" dirty="0" err="1" smtClean="0">
                <a:solidFill>
                  <a:srgbClr val="C00000"/>
                </a:solidFill>
                <a:latin typeface="Arial"/>
                <a:cs typeface="Arial"/>
              </a:rPr>
              <a:t>Lipoprotein</a:t>
            </a:r>
            <a:r>
              <a:rPr lang="de-DE" sz="3200" dirty="0" smtClean="0">
                <a:solidFill>
                  <a:srgbClr val="C00000"/>
                </a:solidFill>
                <a:latin typeface="Arial"/>
                <a:cs typeface="Arial"/>
              </a:rPr>
              <a:t> a behandelt</a:t>
            </a:r>
            <a:endParaRPr lang="de-DE" sz="32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/>
              <a:t>Derzeit keine Medikamente verfügbar</a:t>
            </a:r>
          </a:p>
          <a:p>
            <a:r>
              <a:rPr lang="de-DE" sz="2400" dirty="0" smtClean="0"/>
              <a:t>Bei Vorliegen mehrerer Risikofaktoren bzw. einer Gefäßerkrankung : LDL-Cholesterin &lt; 70 mg/dl</a:t>
            </a:r>
          </a:p>
          <a:p>
            <a:r>
              <a:rPr lang="de-DE" sz="2400" dirty="0" smtClean="0"/>
              <a:t>Bei stark erhöhtem </a:t>
            </a:r>
            <a:r>
              <a:rPr lang="de-DE" sz="2400" dirty="0" err="1" smtClean="0"/>
              <a:t>Lp</a:t>
            </a:r>
            <a:r>
              <a:rPr lang="de-DE" sz="2400" dirty="0" smtClean="0"/>
              <a:t>(a), gut kontrollierten weiteren RF und fortschreitender Erkrankung: </a:t>
            </a:r>
            <a:r>
              <a:rPr lang="de-DE" sz="2400" dirty="0" err="1" smtClean="0"/>
              <a:t>Apherese</a:t>
            </a:r>
            <a:r>
              <a:rPr lang="de-DE" sz="2400" dirty="0" smtClean="0"/>
              <a:t> (Entfernung von Blutfetten mittels extrakorporaler Blutreinigung)</a:t>
            </a:r>
            <a:endParaRPr lang="de-DE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970" y="4262479"/>
            <a:ext cx="3429758" cy="228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640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69304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Das Herzinfarktrisiko ist vererbbar</a:t>
            </a:r>
            <a:br>
              <a:rPr lang="de-DE" dirty="0" smtClean="0">
                <a:solidFill>
                  <a:srgbClr val="C00000"/>
                </a:solidFill>
              </a:rPr>
            </a:br>
            <a:r>
              <a:rPr lang="de-DE" sz="2000" dirty="0" smtClean="0">
                <a:solidFill>
                  <a:srgbClr val="C00000"/>
                </a:solidFill>
              </a:rPr>
              <a:t>Vielen Dank für Ihre Aufmerksamkeit</a:t>
            </a:r>
            <a:endParaRPr lang="de-DE" sz="2000" dirty="0">
              <a:solidFill>
                <a:srgbClr val="C0000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l="4542" r="4542"/>
          <a:stretch>
            <a:fillRect/>
          </a:stretch>
        </p:blipFill>
        <p:spPr>
          <a:xfrm>
            <a:off x="1473199" y="274638"/>
            <a:ext cx="5858933" cy="3222187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538" y="5617050"/>
            <a:ext cx="2112021" cy="100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433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Blutfette- wer sind die?</a:t>
            </a:r>
            <a:r>
              <a:rPr lang="de-DE" sz="3200" dirty="0" smtClean="0"/>
              <a:t/>
            </a:r>
            <a:br>
              <a:rPr lang="de-DE" sz="3200" dirty="0" smtClean="0"/>
            </a:b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8790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2400"/>
              </a:spcAft>
              <a:buNone/>
            </a:pP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Cholesterin und </a:t>
            </a:r>
            <a:r>
              <a:rPr lang="de-DE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Triglyceride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sind </a:t>
            </a:r>
            <a:r>
              <a:rPr lang="de-DE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Blutfette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(Lipide).</a:t>
            </a:r>
          </a:p>
          <a:p>
            <a:pPr>
              <a:spcAft>
                <a:spcPts val="1200"/>
              </a:spcAft>
              <a:buNone/>
            </a:pPr>
            <a:r>
              <a:rPr lang="de-DE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Cholesterin:</a:t>
            </a:r>
            <a:endParaRPr lang="de-DE" dirty="0" smtClean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>
              <a:spcAft>
                <a:spcPts val="1200"/>
              </a:spcAft>
              <a:buNone/>
            </a:pPr>
            <a:r>
              <a:rPr lang="de-DE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wird zu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größtenteils von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unserem Körper selbst hergestellt, 	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vornehmlich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in der Leber. Nur einen kleinen Teil 	nehmen wir mit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dem Essen auf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.</a:t>
            </a:r>
          </a:p>
          <a:p>
            <a:pPr>
              <a:spcAft>
                <a:spcPts val="1200"/>
              </a:spcAft>
              <a:buNone/>
            </a:pPr>
            <a:r>
              <a:rPr lang="de-DE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ist unerlässlich für den Aufbau der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Zellhüllen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/>
            </a:r>
            <a:b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und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für diverse 	Stoffwechselprozesse, z.</a:t>
            </a:r>
            <a:r>
              <a:rPr lang="de-DE" sz="16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B. für die Bildung </a:t>
            </a:r>
            <a:b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von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Hormonen und Gallensäuren.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3832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Blutfette-wer sind die?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de-DE" sz="2800" b="1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Triglyceride</a:t>
            </a:r>
            <a:r>
              <a:rPr lang="de-DE" sz="28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:</a:t>
            </a:r>
            <a:endParaRPr lang="de-DE" sz="2800" dirty="0" smtClean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>
              <a:spcAft>
                <a:spcPts val="1200"/>
              </a:spcAft>
              <a:buNone/>
            </a:pPr>
            <a:r>
              <a:rPr lang="de-DE" sz="2800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sind Fette, die zu einem kleinen Teil von unserem 	Organismus gebildet werden. Hauptsächlich nehmen wir sie </a:t>
            </a: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als Kohlehydrate über Essen auf und werden dann umgewandelt.</a:t>
            </a:r>
            <a:endParaRPr lang="de-DE" sz="2800" dirty="0" smtClean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>
              <a:spcAft>
                <a:spcPts val="1200"/>
              </a:spcAft>
              <a:buNone/>
            </a:pPr>
            <a:r>
              <a:rPr lang="de-DE" sz="2800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</a:t>
            </a: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</a:t>
            </a: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Sind </a:t>
            </a: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unsere</a:t>
            </a: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Energielieferanten.</a:t>
            </a:r>
            <a:endParaRPr lang="de-DE" sz="2800" dirty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664" y="4402067"/>
            <a:ext cx="2672393" cy="200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41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Blutfette-wer transportiert die?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7774" y="1503342"/>
            <a:ext cx="8229600" cy="4525963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Um durch 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die Blutbahnen transportiert 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zu werden, 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verbinden 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/>
            </a:r>
            <a:b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sich die Blutfette 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mit 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Eiweiß. Diese Verbindung nennt sich </a:t>
            </a:r>
            <a:r>
              <a:rPr lang="de-DE" sz="2000" b="1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Lipoprotein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(</a:t>
            </a:r>
            <a:r>
              <a:rPr lang="de-DE" sz="2000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Lipo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= Fett, Protein = Eiweiß). </a:t>
            </a:r>
          </a:p>
          <a:p>
            <a:pPr>
              <a:spcAft>
                <a:spcPts val="1200"/>
              </a:spcAft>
              <a:buNone/>
            </a:pPr>
            <a:r>
              <a:rPr lang="de-DE" sz="2000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</a:t>
            </a:r>
            <a:r>
              <a:rPr lang="de-DE" sz="2000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</a:t>
            </a:r>
            <a:r>
              <a:rPr lang="de-DE" sz="20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LDL (Low </a:t>
            </a:r>
            <a:r>
              <a:rPr lang="de-DE" sz="2000" b="1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Density</a:t>
            </a:r>
            <a:r>
              <a:rPr lang="de-DE" sz="20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  <a:r>
              <a:rPr lang="de-DE" sz="2000" b="1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Lipoprotein</a:t>
            </a:r>
            <a:r>
              <a:rPr lang="de-DE" sz="20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)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/>
            </a:r>
            <a:b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transportiert hohen Anteil an Cholesterin</a:t>
            </a:r>
          </a:p>
          <a:p>
            <a:pPr>
              <a:spcAft>
                <a:spcPts val="1200"/>
              </a:spcAft>
              <a:buNone/>
            </a:pPr>
            <a:r>
              <a:rPr lang="de-DE" sz="2000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sz="20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VLDL (</a:t>
            </a:r>
            <a:r>
              <a:rPr lang="de-DE" sz="2000" b="1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Very</a:t>
            </a:r>
            <a:r>
              <a:rPr lang="de-DE" sz="20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Low </a:t>
            </a:r>
            <a:r>
              <a:rPr lang="de-DE" sz="2000" b="1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Density</a:t>
            </a:r>
            <a:r>
              <a:rPr lang="de-DE" sz="20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  <a:r>
              <a:rPr lang="de-DE" sz="2000" b="1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Lipoprotein</a:t>
            </a:r>
            <a:r>
              <a:rPr lang="de-DE" sz="20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)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/>
            </a:r>
            <a:b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transportiert </a:t>
            </a:r>
            <a:r>
              <a:rPr lang="de-DE" sz="2000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Triglyceride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</a:p>
          <a:p>
            <a:pPr>
              <a:spcAft>
                <a:spcPts val="1200"/>
              </a:spcAft>
              <a:buNone/>
            </a:pPr>
            <a:r>
              <a:rPr lang="de-DE" sz="2000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sz="20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HDL (High </a:t>
            </a:r>
            <a:r>
              <a:rPr lang="de-DE" sz="2000" b="1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Density</a:t>
            </a:r>
            <a:r>
              <a:rPr lang="de-DE" sz="20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  <a:r>
              <a:rPr lang="de-DE" sz="2000" b="1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Lipoprotein</a:t>
            </a:r>
            <a:r>
              <a:rPr lang="de-DE" sz="20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)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</a:t>
            </a:r>
            <a:b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	transportiert relativ wenig Cholesterin</a:t>
            </a:r>
          </a:p>
          <a:p>
            <a:pPr>
              <a:spcAft>
                <a:spcPts val="1200"/>
              </a:spcAft>
              <a:buNone/>
            </a:pPr>
            <a:r>
              <a:rPr lang="de-DE" sz="2000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	</a:t>
            </a:r>
            <a:r>
              <a:rPr lang="de-DE" sz="2000" b="1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Lp</a:t>
            </a:r>
            <a:r>
              <a:rPr lang="de-DE" sz="20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(a) (</a:t>
            </a:r>
            <a:r>
              <a:rPr lang="de-DE" sz="2000" b="1" dirty="0" err="1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Lipoprotein</a:t>
            </a:r>
            <a:r>
              <a:rPr lang="de-DE" sz="2000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(a))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/>
            </a:r>
            <a:b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LDL</a:t>
            </a:r>
            <a:r>
              <a:rPr lang="de-DE" sz="2000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-ähnlich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167089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Was machen die Fette mit unseren Gefäßen?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600200"/>
            <a:ext cx="5166765" cy="4193697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</a:rPr>
              <a:t>Zu viel Cholesterin im Blut führt zu Ablagerungen in den Gefäßwänden und somit zu Verkalkung und Verhärtung der Gefäße:</a:t>
            </a:r>
            <a:br>
              <a:rPr lang="de-DE" sz="2800" dirty="0" smtClean="0">
                <a:latin typeface="Arial" charset="0"/>
                <a:ea typeface="ＭＳ Ｐゴシック" charset="0"/>
                <a:cs typeface="Arial" charset="0"/>
              </a:rPr>
            </a:br>
            <a:r>
              <a:rPr lang="de-DE" sz="2800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</a:rPr>
              <a:t>Arteriosklerose</a:t>
            </a: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</a:rPr>
              <a:t>Die </a:t>
            </a: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</a:rPr>
              <a:t>schlimmsten </a:t>
            </a: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</a:rPr>
              <a:t>Folgen:</a:t>
            </a:r>
            <a:br>
              <a:rPr lang="de-DE" sz="2800" dirty="0" smtClean="0">
                <a:latin typeface="Arial" charset="0"/>
                <a:ea typeface="ＭＳ Ｐゴシック" charset="0"/>
                <a:cs typeface="Arial" charset="0"/>
              </a:rPr>
            </a:br>
            <a:r>
              <a:rPr lang="de-DE" sz="2800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</a:rPr>
              <a:t>Herzinfarkt</a:t>
            </a: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</a:rPr>
              <a:t> und </a:t>
            </a:r>
            <a:r>
              <a:rPr lang="de-DE" sz="2800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</a:rPr>
              <a:t>Schlaganfall</a:t>
            </a:r>
            <a:r>
              <a:rPr lang="de-DE" sz="2800" dirty="0" smtClean="0">
                <a:latin typeface="Arial" charset="0"/>
                <a:ea typeface="ＭＳ Ｐゴシック" charset="0"/>
                <a:cs typeface="Arial" charset="0"/>
              </a:rPr>
              <a:t>.</a:t>
            </a:r>
            <a:r>
              <a:rPr lang="de-DE" sz="2800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endParaRPr lang="de-DE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3474675"/>
            <a:ext cx="3683000" cy="142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05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Was machen die Fette mit unseren Gefäßen?</a:t>
            </a:r>
            <a:endParaRPr lang="de-DE" sz="3200" b="1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40747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Als Träger des höchsten Cholesterinanteils </a:t>
            </a:r>
            <a:b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ist das </a:t>
            </a:r>
            <a:r>
              <a:rPr lang="de-DE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LDL maßgeblich 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für die Entstehung von Arteriosklerose verantwortlich.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Die </a:t>
            </a:r>
            <a:r>
              <a:rPr lang="de-DE" dirty="0" smtClean="0">
                <a:solidFill>
                  <a:srgbClr val="CC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Höhe des LDL</a:t>
            </a: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-Cholesterins ist direkt mit den Risiken für Herzinfarkt und Sterblichkeit an Herz-Kreislauf-Erkrankungen verbunden.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LDL-Cholesterin = das „schlechte“ Cholesterin. </a:t>
            </a:r>
            <a:br>
              <a:rPr lang="de-DE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</a:br>
            <a:r>
              <a:rPr lang="de-DE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Es sollte möglichst niedrig sein.</a:t>
            </a:r>
          </a:p>
          <a:p>
            <a:pPr marL="0" indent="0">
              <a:buNone/>
            </a:pPr>
            <a:r>
              <a:rPr lang="de-DE" sz="4200" b="1" dirty="0" smtClean="0">
                <a:solidFill>
                  <a:srgbClr val="CC0000"/>
                </a:solidFill>
                <a:latin typeface="Arial"/>
                <a:cs typeface="Arial"/>
              </a:rPr>
              <a:t>LDL</a:t>
            </a:r>
            <a:r>
              <a:rPr lang="de-DE" sz="4200" dirty="0" smtClean="0">
                <a:solidFill>
                  <a:srgbClr val="CC0000"/>
                </a:solidFill>
                <a:latin typeface="Arial"/>
                <a:cs typeface="Arial"/>
              </a:rPr>
              <a:t> – „</a:t>
            </a:r>
            <a:r>
              <a:rPr lang="de-DE" sz="4200" b="1" dirty="0" smtClean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lang="de-DE" sz="4200" dirty="0" smtClean="0">
                <a:solidFill>
                  <a:srgbClr val="CC0000"/>
                </a:solidFill>
                <a:latin typeface="Arial"/>
                <a:cs typeface="Arial"/>
              </a:rPr>
              <a:t>eider </a:t>
            </a:r>
            <a:r>
              <a:rPr lang="de-DE" sz="4200" b="1" dirty="0" smtClean="0">
                <a:solidFill>
                  <a:srgbClr val="CC0000"/>
                </a:solidFill>
                <a:latin typeface="Arial"/>
                <a:cs typeface="Arial"/>
              </a:rPr>
              <a:t>D</a:t>
            </a:r>
            <a:r>
              <a:rPr lang="de-DE" sz="4200" dirty="0" smtClean="0">
                <a:solidFill>
                  <a:srgbClr val="CC0000"/>
                </a:solidFill>
                <a:latin typeface="Arial"/>
                <a:cs typeface="Arial"/>
              </a:rPr>
              <a:t>er </a:t>
            </a:r>
            <a:r>
              <a:rPr lang="de-DE" sz="4200" b="1" dirty="0" smtClean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lang="de-DE" sz="4200" dirty="0" smtClean="0">
                <a:solidFill>
                  <a:srgbClr val="CC0000"/>
                </a:solidFill>
                <a:latin typeface="Arial"/>
                <a:cs typeface="Arial"/>
              </a:rPr>
              <a:t>ump“</a:t>
            </a:r>
            <a:endParaRPr lang="de-DE" sz="4200" b="1" dirty="0" smtClean="0">
              <a:solidFill>
                <a:srgbClr val="CC0000"/>
              </a:solidFill>
              <a:latin typeface="Arial"/>
              <a:cs typeface="Arial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3719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Was machen die Fette mit unseren Gefäßen?</a:t>
            </a:r>
            <a:endParaRPr lang="de-DE" sz="32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Das HDL-Cholesterin hingegen ist ein Schutzfaktor für die Gefäße.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Niedrige Werte des HDL-Cholesterins deuten auf ein erhöhtes Risiko für Herz-Kreislauf-Erkrankungen hin. </a:t>
            </a:r>
          </a:p>
          <a:p>
            <a:pPr>
              <a:spcAft>
                <a:spcPts val="1200"/>
              </a:spcAft>
              <a:buNone/>
            </a:pPr>
            <a:endParaRPr lang="de-DE" b="1" dirty="0" smtClean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>
              <a:spcAft>
                <a:spcPts val="1200"/>
              </a:spcAft>
              <a:buNone/>
            </a:pPr>
            <a:r>
              <a:rPr lang="de-DE" b="1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HDL-Cholesterin = das „gute“ Cholesterin.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dirty="0" smtClean="0"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Die Höhe des HDL lässt sich allerdings durch Medikamente nicht beeinflussen.</a:t>
            </a:r>
          </a:p>
          <a:p>
            <a:pPr>
              <a:spcAft>
                <a:spcPts val="1200"/>
              </a:spcAft>
              <a:buNone/>
            </a:pPr>
            <a:r>
              <a:rPr lang="de-DE" sz="4100" b="1" dirty="0" smtClean="0">
                <a:solidFill>
                  <a:srgbClr val="CC0000"/>
                </a:solidFill>
                <a:latin typeface="Arial"/>
                <a:cs typeface="Arial"/>
              </a:rPr>
              <a:t>HDL</a:t>
            </a:r>
            <a:r>
              <a:rPr lang="de-DE" sz="4100" dirty="0" smtClean="0">
                <a:solidFill>
                  <a:srgbClr val="CC0000"/>
                </a:solidFill>
                <a:latin typeface="Arial"/>
                <a:cs typeface="Arial"/>
              </a:rPr>
              <a:t> – „</a:t>
            </a:r>
            <a:r>
              <a:rPr lang="de-DE" sz="4100" b="1" dirty="0" smtClean="0">
                <a:solidFill>
                  <a:srgbClr val="CC0000"/>
                </a:solidFill>
                <a:latin typeface="Arial"/>
                <a:cs typeface="Arial"/>
              </a:rPr>
              <a:t>H</a:t>
            </a:r>
            <a:r>
              <a:rPr lang="de-DE" sz="4100" dirty="0" smtClean="0">
                <a:solidFill>
                  <a:srgbClr val="CC0000"/>
                </a:solidFill>
                <a:latin typeface="Arial"/>
                <a:cs typeface="Arial"/>
              </a:rPr>
              <a:t>urra </a:t>
            </a:r>
            <a:r>
              <a:rPr lang="de-DE" sz="4100" b="1" dirty="0" smtClean="0">
                <a:solidFill>
                  <a:srgbClr val="CC0000"/>
                </a:solidFill>
                <a:latin typeface="Arial"/>
                <a:cs typeface="Arial"/>
              </a:rPr>
              <a:t>D</a:t>
            </a:r>
            <a:r>
              <a:rPr lang="de-DE" sz="4100" dirty="0" smtClean="0">
                <a:solidFill>
                  <a:srgbClr val="CC0000"/>
                </a:solidFill>
                <a:latin typeface="Arial"/>
                <a:cs typeface="Arial"/>
              </a:rPr>
              <a:t>u </a:t>
            </a:r>
            <a:r>
              <a:rPr lang="de-DE" sz="4100" b="1" dirty="0" smtClean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lang="de-DE" sz="4100" dirty="0" smtClean="0">
                <a:solidFill>
                  <a:srgbClr val="CC0000"/>
                </a:solidFill>
                <a:latin typeface="Arial"/>
                <a:cs typeface="Arial"/>
              </a:rPr>
              <a:t>iebste“</a:t>
            </a:r>
            <a:endParaRPr lang="de-DE" sz="4100" dirty="0" smtClean="0">
              <a:solidFill>
                <a:srgbClr val="CC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  <a:buNone/>
            </a:pPr>
            <a:endParaRPr lang="de-DE" dirty="0" smtClean="0"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1308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732</Words>
  <Application>Microsoft Macintosh PowerPoint</Application>
  <PresentationFormat>Bildschirmpräsentation (4:3)</PresentationFormat>
  <Paragraphs>164</Paragraphs>
  <Slides>32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Office-Design</vt:lpstr>
      <vt:lpstr>Ist das Herzinfarktrisiko vererbbar?</vt:lpstr>
      <vt:lpstr>Weltweite Todesursachen</vt:lpstr>
      <vt:lpstr>Risikofaktoren</vt:lpstr>
      <vt:lpstr>Blutfette- wer sind die? </vt:lpstr>
      <vt:lpstr>Blutfette-wer sind die?</vt:lpstr>
      <vt:lpstr>Blutfette-wer transportiert die?</vt:lpstr>
      <vt:lpstr>Was machen die Fette mit unseren Gefäßen?</vt:lpstr>
      <vt:lpstr>Was machen die Fette mit unseren Gefäßen?</vt:lpstr>
      <vt:lpstr>Was machen die Fette mit unseren Gefäßen?</vt:lpstr>
      <vt:lpstr>Was machen die Fette mit unseren Gefäßen?  Lipoprotein(a) </vt:lpstr>
      <vt:lpstr>Was haben Blutfettspiegel mit Vererbung zu tun?</vt:lpstr>
      <vt:lpstr>Die Familiäre Hypercholesterinämie</vt:lpstr>
      <vt:lpstr>Die Familiäre Hypercholesterinämie</vt:lpstr>
      <vt:lpstr>Lipoprotein(a)</vt:lpstr>
      <vt:lpstr>Vererbte Fettstoffwechselstörung Diagnose</vt:lpstr>
      <vt:lpstr>Die Familiäre Hypercholesterinämie Diagnose</vt:lpstr>
      <vt:lpstr>Wie erkenne ich erhöhtes Cholesterin?</vt:lpstr>
      <vt:lpstr>Wann bestimme ich Lipoprotein a?</vt:lpstr>
      <vt:lpstr> Wie werden erhöhte Blutfette behandelt- je nach Gesamtrisiko </vt:lpstr>
      <vt:lpstr>Wie werden erhöhte Blutfette behandelt- je nach Gesamtrisiko</vt:lpstr>
      <vt:lpstr>Wie werden erhöhte Blutfette behandelt- Behandlungsziele</vt:lpstr>
      <vt:lpstr>Wie werden erhöhte Blutfette behandelt- Behandlungsziele</vt:lpstr>
      <vt:lpstr>Wie wird erhöhtes Cholesterin behandelt? Lebensstil optimieren</vt:lpstr>
      <vt:lpstr>Wie werden erhöhte Blutfette behandelt? Gesunder Lebensstil</vt:lpstr>
      <vt:lpstr>Wie werden erhöhte Blutfette behandelt?Medikamente</vt:lpstr>
      <vt:lpstr>Wie werden erhöhte Blutfette behandelt?Medikamente</vt:lpstr>
      <vt:lpstr>Wie werden erhöhte Blutfette behandelt?Medikamente</vt:lpstr>
      <vt:lpstr>Wie werden erhöhte Blutfette behandelt?Medikamente</vt:lpstr>
      <vt:lpstr>Wie werden erhöhte Blutfette behandelt? Medikamente</vt:lpstr>
      <vt:lpstr>Wie werden erhöhte Blutfette behandelt?Medikamente</vt:lpstr>
      <vt:lpstr>Wie wird erhöhtes Lipoprotein a behandelt</vt:lpstr>
      <vt:lpstr>Das Herzinfarktrisiko ist vererbbar Vielen Dank für Ihre Aufmerksamkeit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 das Herzinfarktrisiko vererbbar?</dc:title>
  <dc:creator>Paul Breitenberger</dc:creator>
  <cp:lastModifiedBy>Paul Breitenberger</cp:lastModifiedBy>
  <cp:revision>71</cp:revision>
  <cp:lastPrinted>2019-03-09T08:57:02Z</cp:lastPrinted>
  <dcterms:created xsi:type="dcterms:W3CDTF">2019-02-25T14:53:11Z</dcterms:created>
  <dcterms:modified xsi:type="dcterms:W3CDTF">2019-03-15T14:17:44Z</dcterms:modified>
</cp:coreProperties>
</file>