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256" r:id="rId3"/>
    <p:sldId id="257" r:id="rId4"/>
    <p:sldId id="267" r:id="rId5"/>
    <p:sldId id="308" r:id="rId6"/>
    <p:sldId id="310" r:id="rId7"/>
    <p:sldId id="259" r:id="rId8"/>
    <p:sldId id="291" r:id="rId9"/>
    <p:sldId id="325" r:id="rId10"/>
    <p:sldId id="262" r:id="rId11"/>
    <p:sldId id="329" r:id="rId12"/>
    <p:sldId id="330" r:id="rId13"/>
    <p:sldId id="273" r:id="rId14"/>
    <p:sldId id="328" r:id="rId15"/>
    <p:sldId id="332" r:id="rId16"/>
    <p:sldId id="272" r:id="rId17"/>
    <p:sldId id="327" r:id="rId18"/>
    <p:sldId id="274" r:id="rId19"/>
    <p:sldId id="333" r:id="rId20"/>
    <p:sldId id="282" r:id="rId21"/>
    <p:sldId id="283" r:id="rId22"/>
    <p:sldId id="285" r:id="rId23"/>
    <p:sldId id="334" r:id="rId24"/>
    <p:sldId id="286" r:id="rId25"/>
    <p:sldId id="284" r:id="rId26"/>
    <p:sldId id="287" r:id="rId27"/>
    <p:sldId id="288" r:id="rId28"/>
    <p:sldId id="289" r:id="rId29"/>
    <p:sldId id="290" r:id="rId30"/>
    <p:sldId id="337" r:id="rId31"/>
    <p:sldId id="296" r:id="rId32"/>
    <p:sldId id="331" r:id="rId33"/>
    <p:sldId id="335" r:id="rId34"/>
    <p:sldId id="336" r:id="rId35"/>
    <p:sldId id="302" r:id="rId36"/>
    <p:sldId id="326" r:id="rId37"/>
    <p:sldId id="301" r:id="rId38"/>
    <p:sldId id="314" r:id="rId39"/>
    <p:sldId id="316" r:id="rId4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0860BF1-EE77-439A-9C9A-E15CE11A3048}">
          <p14:sldIdLst>
            <p14:sldId id="256"/>
            <p14:sldId id="257"/>
            <p14:sldId id="267"/>
          </p14:sldIdLst>
        </p14:section>
        <p14:section name="Abschnitt ohne Titel" id="{09E91216-560F-45D3-9CF8-4D98DDF0C289}">
          <p14:sldIdLst>
            <p14:sldId id="308"/>
            <p14:sldId id="310"/>
            <p14:sldId id="259"/>
            <p14:sldId id="291"/>
            <p14:sldId id="325"/>
            <p14:sldId id="262"/>
            <p14:sldId id="329"/>
            <p14:sldId id="330"/>
            <p14:sldId id="273"/>
            <p14:sldId id="328"/>
            <p14:sldId id="332"/>
            <p14:sldId id="272"/>
            <p14:sldId id="327"/>
            <p14:sldId id="274"/>
            <p14:sldId id="333"/>
            <p14:sldId id="282"/>
            <p14:sldId id="283"/>
            <p14:sldId id="285"/>
            <p14:sldId id="334"/>
            <p14:sldId id="286"/>
            <p14:sldId id="284"/>
            <p14:sldId id="287"/>
            <p14:sldId id="288"/>
            <p14:sldId id="289"/>
            <p14:sldId id="290"/>
            <p14:sldId id="337"/>
            <p14:sldId id="296"/>
            <p14:sldId id="331"/>
            <p14:sldId id="335"/>
            <p14:sldId id="336"/>
            <p14:sldId id="302"/>
            <p14:sldId id="326"/>
            <p14:sldId id="301"/>
            <p14:sldId id="314"/>
            <p14:sldId id="31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D8"/>
    <a:srgbClr val="E9EAB4"/>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9" autoAdjust="0"/>
    <p:restoredTop sz="94671" autoAdjust="0"/>
  </p:normalViewPr>
  <p:slideViewPr>
    <p:cSldViewPr>
      <p:cViewPr>
        <p:scale>
          <a:sx n="73" d="100"/>
          <a:sy n="73" d="100"/>
        </p:scale>
        <p:origin x="-342"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034"/>
    </p:cViewPr>
  </p:sorterViewPr>
  <p:notesViewPr>
    <p:cSldViewPr>
      <p:cViewPr>
        <p:scale>
          <a:sx n="84" d="100"/>
          <a:sy n="84" d="100"/>
        </p:scale>
        <p:origin x="-3640" y="-2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6661" tIns="48331" rIns="96661" bIns="48331" rtlCol="0"/>
          <a:lstStyle>
            <a:lvl1pPr algn="r">
              <a:defRPr sz="1300"/>
            </a:lvl1pPr>
          </a:lstStyle>
          <a:p>
            <a:fld id="{3711B5C4-6FB7-4FA9-B81D-BC60DE369E68}" type="datetimeFigureOut">
              <a:rPr lang="de-DE" smtClean="0"/>
              <a:t>14.03.19</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6661" tIns="48331" rIns="96661" bIns="48331"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6661" tIns="48331" rIns="96661" bIns="4833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889938" cy="496332"/>
          </a:xfrm>
          <a:prstGeom prst="rect">
            <a:avLst/>
          </a:prstGeom>
        </p:spPr>
        <p:txBody>
          <a:bodyPr vert="horz" lIns="96661" tIns="48331" rIns="96661" bIns="48331" rtlCol="0" anchor="b"/>
          <a:lstStyle>
            <a:lvl1pPr algn="l">
              <a:defRPr sz="1300"/>
            </a:lvl1pPr>
          </a:lstStyle>
          <a:p>
            <a:endParaRPr lang="de-DE"/>
          </a:p>
        </p:txBody>
      </p:sp>
      <p:sp>
        <p:nvSpPr>
          <p:cNvPr id="7" name="Foliennummernplatzhalter 6"/>
          <p:cNvSpPr>
            <a:spLocks noGrp="1"/>
          </p:cNvSpPr>
          <p:nvPr>
            <p:ph type="sldNum" sz="quarter" idx="5"/>
          </p:nvPr>
        </p:nvSpPr>
        <p:spPr>
          <a:xfrm>
            <a:off x="3777607" y="9428584"/>
            <a:ext cx="2889938" cy="496332"/>
          </a:xfrm>
          <a:prstGeom prst="rect">
            <a:avLst/>
          </a:prstGeom>
        </p:spPr>
        <p:txBody>
          <a:bodyPr vert="horz" lIns="96661" tIns="48331" rIns="96661" bIns="48331" rtlCol="0" anchor="b"/>
          <a:lstStyle>
            <a:lvl1pPr algn="r">
              <a:defRPr sz="1300"/>
            </a:lvl1pPr>
          </a:lstStyle>
          <a:p>
            <a:fld id="{1D9978BB-61F0-42F9-BC38-4CB93FCABAAB}" type="slidenum">
              <a:rPr lang="de-DE" smtClean="0"/>
              <a:t>‹Nr.›</a:t>
            </a:fld>
            <a:endParaRPr lang="de-DE"/>
          </a:p>
        </p:txBody>
      </p:sp>
    </p:spTree>
    <p:extLst>
      <p:ext uri="{BB962C8B-B14F-4D97-AF65-F5344CB8AC3E}">
        <p14:creationId xmlns:p14="http://schemas.microsoft.com/office/powerpoint/2010/main" val="427656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bzga.de/"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smtClean="0">
                <a:latin typeface="Arial" panose="020B0604020202020204" pitchFamily="34" charset="0"/>
                <a:cs typeface="Arial" panose="020B0604020202020204" pitchFamily="34" charset="0"/>
              </a:rPr>
              <a:t>Vorstellung</a:t>
            </a:r>
          </a:p>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Diplom </a:t>
            </a:r>
            <a:r>
              <a:rPr lang="de-DE" sz="1400" dirty="0" err="1" smtClean="0">
                <a:latin typeface="Arial" panose="020B0604020202020204" pitchFamily="34" charset="0"/>
                <a:cs typeface="Arial" panose="020B0604020202020204" pitchFamily="34" charset="0"/>
              </a:rPr>
              <a:t>Oecotrophologin</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	20 Jahre Ernährungsberatung, Gesundheitsförderung</a:t>
            </a:r>
          </a:p>
          <a:p>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Weiterbildung Raucherentwöhnung</a:t>
            </a:r>
          </a:p>
          <a:p>
            <a:r>
              <a:rPr lang="de-DE" sz="1400" dirty="0" smtClean="0">
                <a:latin typeface="Arial" panose="020B0604020202020204" pitchFamily="34" charset="0"/>
                <a:cs typeface="Arial" panose="020B0604020202020204" pitchFamily="34" charset="0"/>
              </a:rPr>
              <a:t>	NR Kurse</a:t>
            </a:r>
          </a:p>
          <a:p>
            <a:r>
              <a:rPr lang="de-DE" sz="1400" smtClean="0">
                <a:latin typeface="Arial" panose="020B0604020202020204" pitchFamily="34" charset="0"/>
                <a:cs typeface="Arial" panose="020B0604020202020204" pitchFamily="34" charset="0"/>
              </a:rPr>
              <a:t>	telefonische </a:t>
            </a:r>
            <a:r>
              <a:rPr lang="de-DE" sz="1400" dirty="0" smtClean="0">
                <a:latin typeface="Arial" panose="020B0604020202020204" pitchFamily="34" charset="0"/>
                <a:cs typeface="Arial" panose="020B0604020202020204" pitchFamily="34" charset="0"/>
              </a:rPr>
              <a:t>Beratung Rauchausstieg</a:t>
            </a: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Der Beitrag der Ernährung, Herzinfarktrisiko zu senken</a:t>
            </a:r>
          </a:p>
          <a:p>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a:t>
            </a:fld>
            <a:endParaRPr lang="de-DE"/>
          </a:p>
        </p:txBody>
      </p:sp>
    </p:spTree>
    <p:extLst>
      <p:ext uri="{BB962C8B-B14F-4D97-AF65-F5344CB8AC3E}">
        <p14:creationId xmlns:p14="http://schemas.microsoft.com/office/powerpoint/2010/main" val="83695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950" marR="0" lvl="2" algn="l" defTabSz="914400" rtl="0" eaLnBrk="1" fontAlgn="auto" latinLnBrk="0" hangingPunct="1">
              <a:lnSpc>
                <a:spcPct val="100000"/>
              </a:lnSpc>
              <a:spcBef>
                <a:spcPts val="0"/>
              </a:spcBef>
              <a:spcAft>
                <a:spcPts val="0"/>
              </a:spcAft>
              <a:buClrTx/>
              <a:buSzTx/>
              <a:buFontTx/>
              <a:buNone/>
              <a:tabLst/>
              <a:defRPr/>
            </a:pPr>
            <a:endParaRPr lang="de-DE" sz="1400" dirty="0"/>
          </a:p>
        </p:txBody>
      </p:sp>
      <p:sp>
        <p:nvSpPr>
          <p:cNvPr id="4" name="Foliennummernplatzhalter 3"/>
          <p:cNvSpPr>
            <a:spLocks noGrp="1"/>
          </p:cNvSpPr>
          <p:nvPr>
            <p:ph type="sldNum" sz="quarter" idx="10"/>
          </p:nvPr>
        </p:nvSpPr>
        <p:spPr/>
        <p:txBody>
          <a:bodyPr/>
          <a:lstStyle/>
          <a:p>
            <a:endParaRPr lang="de-DE" dirty="0"/>
          </a:p>
        </p:txBody>
      </p:sp>
    </p:spTree>
    <p:extLst>
      <p:ext uri="{BB962C8B-B14F-4D97-AF65-F5344CB8AC3E}">
        <p14:creationId xmlns:p14="http://schemas.microsoft.com/office/powerpoint/2010/main" val="7103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950" marR="0" lvl="2" algn="l" defTabSz="914400" rtl="0" eaLnBrk="1" fontAlgn="auto" latinLnBrk="0" hangingPunct="1">
              <a:lnSpc>
                <a:spcPct val="100000"/>
              </a:lnSpc>
              <a:spcBef>
                <a:spcPts val="0"/>
              </a:spcBef>
              <a:spcAft>
                <a:spcPts val="0"/>
              </a:spcAft>
              <a:buClrTx/>
              <a:buSzTx/>
              <a:buFontTx/>
              <a:buNone/>
              <a:tabLst/>
              <a:defRPr/>
            </a:pPr>
            <a:endParaRPr lang="de-DE" sz="1400" dirty="0" smtClean="0"/>
          </a:p>
        </p:txBody>
      </p:sp>
      <p:sp>
        <p:nvSpPr>
          <p:cNvPr id="4" name="Foliennummernplatzhalter 3"/>
          <p:cNvSpPr>
            <a:spLocks noGrp="1"/>
          </p:cNvSpPr>
          <p:nvPr>
            <p:ph type="sldNum" sz="quarter" idx="10"/>
          </p:nvPr>
        </p:nvSpPr>
        <p:spPr/>
        <p:txBody>
          <a:bodyPr/>
          <a:lstStyle/>
          <a:p>
            <a:endParaRPr lang="de-DE" dirty="0"/>
          </a:p>
        </p:txBody>
      </p:sp>
    </p:spTree>
    <p:extLst>
      <p:ext uri="{BB962C8B-B14F-4D97-AF65-F5344CB8AC3E}">
        <p14:creationId xmlns:p14="http://schemas.microsoft.com/office/powerpoint/2010/main" val="25751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b="1" dirty="0" smtClean="0">
                <a:latin typeface="Arial" panose="020B0604020202020204" pitchFamily="34" charset="0"/>
                <a:cs typeface="Arial" panose="020B0604020202020204" pitchFamily="34" charset="0"/>
              </a:rPr>
              <a:t>Verhältnis</a:t>
            </a:r>
          </a:p>
          <a:p>
            <a:pPr marL="447675" lvl="3"/>
            <a:r>
              <a:rPr lang="de-DE" sz="1400" dirty="0" smtClean="0">
                <a:latin typeface="Arial" panose="020B0604020202020204" pitchFamily="34" charset="0"/>
                <a:cs typeface="Arial" panose="020B0604020202020204" pitchFamily="34" charset="0"/>
              </a:rPr>
              <a:t>wünschenswert </a:t>
            </a:r>
            <a:r>
              <a:rPr lang="de-DE" sz="1400" dirty="0">
                <a:latin typeface="Arial" panose="020B0604020202020204" pitchFamily="34" charset="0"/>
                <a:cs typeface="Arial" panose="020B0604020202020204" pitchFamily="34" charset="0"/>
              </a:rPr>
              <a:t>5:1</a:t>
            </a:r>
          </a:p>
          <a:p>
            <a:pPr marL="447675" lvl="3"/>
            <a:r>
              <a:rPr lang="de-DE" sz="1400" dirty="0">
                <a:latin typeface="Arial" panose="020B0604020202020204" pitchFamily="34" charset="0"/>
                <a:cs typeface="Arial" panose="020B0604020202020204" pitchFamily="34" charset="0"/>
              </a:rPr>
              <a:t>tatsächlich 10-15:1</a:t>
            </a:r>
          </a:p>
          <a:p>
            <a:pPr marL="447675" lvl="3"/>
            <a:endParaRPr lang="de-DE" sz="1400" dirty="0">
              <a:latin typeface="Arial" panose="020B0604020202020204" pitchFamily="34" charset="0"/>
              <a:cs typeface="Arial" panose="020B0604020202020204" pitchFamily="34" charset="0"/>
            </a:endParaRPr>
          </a:p>
          <a:p>
            <a:pPr marL="447675" lvl="3"/>
            <a:r>
              <a:rPr lang="de-DE" sz="1400" b="1" dirty="0" smtClean="0">
                <a:latin typeface="Arial" panose="020B0604020202020204" pitchFamily="34" charset="0"/>
                <a:cs typeface="Arial" panose="020B0604020202020204" pitchFamily="34" charset="0"/>
              </a:rPr>
              <a:t>Warum</a:t>
            </a:r>
          </a:p>
          <a:p>
            <a:pPr marL="447675" lvl="3"/>
            <a:r>
              <a:rPr lang="de-DE" sz="1400" dirty="0" smtClean="0">
                <a:latin typeface="Arial" panose="020B0604020202020204" pitchFamily="34" charset="0"/>
                <a:cs typeface="Arial" panose="020B0604020202020204" pitchFamily="34" charset="0"/>
              </a:rPr>
              <a:t>Linolsäure Hauptvertreter O-6</a:t>
            </a:r>
          </a:p>
          <a:p>
            <a:pPr marL="447675" lvl="3"/>
            <a:r>
              <a:rPr lang="de-DE" sz="1400" dirty="0" smtClean="0">
                <a:latin typeface="Arial" panose="020B0604020202020204" pitchFamily="34" charset="0"/>
                <a:cs typeface="Arial" panose="020B0604020202020204" pitchFamily="34" charset="0"/>
              </a:rPr>
              <a:t>Linolsäure  senkt LDL-</a:t>
            </a:r>
            <a:r>
              <a:rPr lang="de-DE" sz="1400" dirty="0" err="1" smtClean="0">
                <a:latin typeface="Arial" panose="020B0604020202020204" pitchFamily="34" charset="0"/>
                <a:cs typeface="Arial" panose="020B0604020202020204" pitchFamily="34" charset="0"/>
              </a:rPr>
              <a:t>Chol</a:t>
            </a:r>
            <a:r>
              <a:rPr lang="de-DE" sz="1400" dirty="0" smtClean="0">
                <a:latin typeface="Arial" panose="020B0604020202020204" pitchFamily="34" charset="0"/>
                <a:cs typeface="Arial" panose="020B0604020202020204" pitchFamily="34" charset="0"/>
              </a:rPr>
              <a:t>.</a:t>
            </a:r>
          </a:p>
          <a:p>
            <a:pPr marL="447675" lvl="3"/>
            <a:r>
              <a:rPr lang="de-DE" sz="1400" dirty="0" smtClean="0">
                <a:latin typeface="Arial" panose="020B0604020202020204" pitchFamily="34" charset="0"/>
                <a:cs typeface="Arial" panose="020B0604020202020204" pitchFamily="34" charset="0"/>
              </a:rPr>
              <a:t>Fördert aber Entzündungen</a:t>
            </a:r>
          </a:p>
          <a:p>
            <a:pPr marL="447675" lvl="3"/>
            <a:r>
              <a:rPr lang="de-DE" sz="1400" dirty="0" smtClean="0">
                <a:latin typeface="Arial" panose="020B0604020202020204" pitchFamily="34" charset="0"/>
                <a:cs typeface="Arial" panose="020B0604020202020204" pitchFamily="34" charset="0"/>
              </a:rPr>
              <a:t>Omega 3 FS mindern Entzündungen </a:t>
            </a:r>
          </a:p>
          <a:p>
            <a:pPr marL="447675" lvl="3"/>
            <a:endParaRPr lang="de-DE" sz="1400" dirty="0">
              <a:latin typeface="Arial" panose="020B0604020202020204" pitchFamily="34" charset="0"/>
              <a:cs typeface="Arial" panose="020B0604020202020204" pitchFamily="34" charset="0"/>
            </a:endParaRPr>
          </a:p>
          <a:p>
            <a:pPr marL="447675" lvl="3"/>
            <a:r>
              <a:rPr lang="de-DE" sz="1400" b="1" dirty="0" smtClean="0">
                <a:latin typeface="Arial" panose="020B0604020202020204" pitchFamily="34" charset="0"/>
                <a:cs typeface="Arial" panose="020B0604020202020204" pitchFamily="34" charset="0"/>
              </a:rPr>
              <a:t>Omega 6 reiche Öle nur Nebenrolle</a:t>
            </a:r>
          </a:p>
          <a:p>
            <a:pPr marL="447675" lvl="3"/>
            <a:r>
              <a:rPr lang="de-DE" sz="1400" b="1" dirty="0">
                <a:latin typeface="Arial" panose="020B0604020202020204" pitchFamily="34" charset="0"/>
                <a:cs typeface="Arial" panose="020B0604020202020204" pitchFamily="34" charset="0"/>
              </a:rPr>
              <a:t>N</a:t>
            </a:r>
            <a:r>
              <a:rPr lang="de-DE" sz="1400" b="1" dirty="0" smtClean="0">
                <a:latin typeface="Arial" panose="020B0604020202020204" pitchFamily="34" charset="0"/>
                <a:cs typeface="Arial" panose="020B0604020202020204" pitchFamily="34" charset="0"/>
              </a:rPr>
              <a:t>icht als alleiniges Öl:</a:t>
            </a:r>
          </a:p>
          <a:p>
            <a:pPr marL="447675" lvl="3"/>
            <a:r>
              <a:rPr lang="de-DE" sz="1400" dirty="0" smtClean="0">
                <a:latin typeface="Arial" panose="020B0604020202020204" pitchFamily="34" charset="0"/>
                <a:cs typeface="Arial" panose="020B0604020202020204" pitchFamily="34" charset="0"/>
              </a:rPr>
              <a:t>Sonnenblumenöl</a:t>
            </a:r>
          </a:p>
          <a:p>
            <a:pPr marL="447675" lvl="3"/>
            <a:r>
              <a:rPr lang="de-DE" sz="1400" dirty="0" smtClean="0">
                <a:latin typeface="Arial" panose="020B0604020202020204" pitchFamily="34" charset="0"/>
                <a:cs typeface="Arial" panose="020B0604020202020204" pitchFamily="34" charset="0"/>
              </a:rPr>
              <a:t>Kürbiskernöl</a:t>
            </a:r>
          </a:p>
          <a:p>
            <a:pPr marL="447675" lvl="3"/>
            <a:r>
              <a:rPr lang="de-DE" sz="1400" dirty="0" err="1" smtClean="0">
                <a:latin typeface="Arial" panose="020B0604020202020204" pitchFamily="34" charset="0"/>
                <a:cs typeface="Arial" panose="020B0604020202020204" pitchFamily="34" charset="0"/>
              </a:rPr>
              <a:t>Maiskeimöl</a:t>
            </a:r>
            <a:r>
              <a:rPr lang="de-DE" sz="1400" dirty="0" smtClean="0">
                <a:latin typeface="Arial" panose="020B0604020202020204" pitchFamily="34" charset="0"/>
                <a:cs typeface="Arial" panose="020B0604020202020204" pitchFamily="34" charset="0"/>
              </a:rPr>
              <a:t> </a:t>
            </a:r>
          </a:p>
          <a:p>
            <a:pPr marL="447675" lvl="3"/>
            <a:endParaRPr lang="de-DE" sz="1400" b="1" dirty="0" smtClean="0">
              <a:latin typeface="Arial" panose="020B0604020202020204" pitchFamily="34" charset="0"/>
              <a:cs typeface="Arial" panose="020B0604020202020204" pitchFamily="34" charset="0"/>
            </a:endParaRPr>
          </a:p>
          <a:p>
            <a:pPr marL="447675" lvl="3"/>
            <a:r>
              <a:rPr lang="de-DE" sz="1400" b="1" dirty="0" smtClean="0">
                <a:latin typeface="Arial" panose="020B0604020202020204" pitchFamily="34" charset="0"/>
                <a:cs typeface="Arial" panose="020B0604020202020204" pitchFamily="34" charset="0"/>
              </a:rPr>
              <a:t>gar nicht mehr</a:t>
            </a:r>
          </a:p>
          <a:p>
            <a:pPr marL="447675" lvl="3"/>
            <a:r>
              <a:rPr lang="de-DE" sz="1400" dirty="0" err="1" smtClean="0">
                <a:latin typeface="Arial" panose="020B0604020202020204" pitchFamily="34" charset="0"/>
                <a:cs typeface="Arial" panose="020B0604020202020204" pitchFamily="34" charset="0"/>
              </a:rPr>
              <a:t>Distelöl</a:t>
            </a:r>
            <a:r>
              <a:rPr lang="de-DE" sz="1400" dirty="0" smtClean="0">
                <a:latin typeface="Arial" panose="020B0604020202020204" pitchFamily="34" charset="0"/>
                <a:cs typeface="Arial" panose="020B0604020202020204" pitchFamily="34" charset="0"/>
              </a:rPr>
              <a:t>	Unausgewogenheit im n-6 /n-3 </a:t>
            </a:r>
          </a:p>
          <a:p>
            <a:pPr marL="447675" lvl="3"/>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(senkt kardiales Risiko nicht senken)</a:t>
            </a:r>
          </a:p>
          <a:p>
            <a:pPr marL="447675" lvl="3"/>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sehr leicht verderblich</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12</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1400" dirty="0" smtClean="0">
              <a:latin typeface="Arial" panose="020B0604020202020204" pitchFamily="34" charset="0"/>
              <a:cs typeface="Arial" panose="020B0604020202020204" pitchFamily="34" charset="0"/>
            </a:endParaRPr>
          </a:p>
          <a:p>
            <a:pPr marL="966612" lvl="2"/>
            <a:r>
              <a:rPr lang="de-DE" sz="1400" b="1" dirty="0" smtClean="0">
                <a:latin typeface="Arial" panose="020B0604020202020204" pitchFamily="34" charset="0"/>
                <a:cs typeface="Arial" panose="020B0604020202020204" pitchFamily="34" charset="0"/>
              </a:rPr>
              <a:t>Ehemals Spitzenreiter:  </a:t>
            </a:r>
          </a:p>
          <a:p>
            <a:pPr marL="966612" lvl="2"/>
            <a:r>
              <a:rPr lang="de-DE" sz="1400" b="1" dirty="0" smtClean="0">
                <a:latin typeface="Arial" panose="020B0604020202020204" pitchFamily="34" charset="0"/>
                <a:cs typeface="Arial" panose="020B0604020202020204" pitchFamily="34" charset="0"/>
              </a:rPr>
              <a:t>2009 </a:t>
            </a:r>
            <a:r>
              <a:rPr lang="de-DE" sz="1400" dirty="0" smtClean="0">
                <a:latin typeface="Arial" panose="020B0604020202020204" pitchFamily="34" charset="0"/>
                <a:cs typeface="Arial" panose="020B0604020202020204" pitchFamily="34" charset="0"/>
              </a:rPr>
              <a:t>kauften Deutsche am liebsten Sonnenblumenöl. Heute steht es auf Platz zwei nach </a:t>
            </a:r>
            <a:r>
              <a:rPr lang="de-DE" sz="800" dirty="0" smtClean="0">
                <a:latin typeface="Arial" panose="020B0604020202020204" pitchFamily="34" charset="0"/>
                <a:cs typeface="Arial" panose="020B0604020202020204" pitchFamily="34" charset="0"/>
              </a:rPr>
              <a:t>Rapsöl </a:t>
            </a:r>
            <a:r>
              <a:rPr lang="de-DE" sz="800" u="sng" dirty="0" smtClean="0">
                <a:latin typeface="Arial" panose="020B0604020202020204" pitchFamily="34" charset="0"/>
                <a:cs typeface="Arial" panose="020B0604020202020204" pitchFamily="34" charset="0"/>
              </a:rPr>
              <a:t>(</a:t>
            </a:r>
            <a:r>
              <a:rPr lang="de-DE" sz="800" dirty="0"/>
              <a:t>Union zur Förderung von Öl- und Proteinpflanzen (UFOP</a:t>
            </a:r>
            <a:r>
              <a:rPr lang="de-DE" sz="800" dirty="0" smtClean="0"/>
              <a:t>))</a:t>
            </a:r>
            <a:endParaRPr lang="de-DE" sz="800" dirty="0" smtClean="0">
              <a:latin typeface="Arial" panose="020B0604020202020204" pitchFamily="34" charset="0"/>
              <a:cs typeface="Arial" panose="020B0604020202020204" pitchFamily="34" charset="0"/>
            </a:endParaRPr>
          </a:p>
          <a:p>
            <a:pPr marL="966612" lvl="2"/>
            <a:endParaRPr lang="de-DE" sz="1400" dirty="0">
              <a:latin typeface="Arial" panose="020B0604020202020204" pitchFamily="34" charset="0"/>
              <a:cs typeface="Arial" panose="020B0604020202020204" pitchFamily="34" charset="0"/>
            </a:endParaRPr>
          </a:p>
          <a:p>
            <a:pPr marL="966612" lvl="2"/>
            <a:r>
              <a:rPr lang="de-DE" sz="1400" dirty="0" smtClean="0">
                <a:latin typeface="Arial" panose="020B0604020202020204" pitchFamily="34" charset="0"/>
                <a:cs typeface="Arial" panose="020B0604020202020204" pitchFamily="34" charset="0"/>
              </a:rPr>
              <a:t>Bei alleiniger </a:t>
            </a:r>
            <a:r>
              <a:rPr lang="de-DE" sz="1400" dirty="0" err="1" smtClean="0">
                <a:latin typeface="Arial" panose="020B0604020202020204" pitchFamily="34" charset="0"/>
                <a:cs typeface="Arial" panose="020B0604020202020204" pitchFamily="34" charset="0"/>
              </a:rPr>
              <a:t>Verwendungungünstig</a:t>
            </a:r>
            <a:endParaRPr lang="de-DE" sz="1400" dirty="0" smtClean="0">
              <a:latin typeface="Arial" panose="020B0604020202020204" pitchFamily="34" charset="0"/>
              <a:cs typeface="Arial" panose="020B0604020202020204" pitchFamily="34" charset="0"/>
            </a:endParaRPr>
          </a:p>
          <a:p>
            <a:pPr marL="966612" lvl="2"/>
            <a:r>
              <a:rPr lang="de-DE" sz="1400" dirty="0" smtClean="0">
                <a:latin typeface="Arial" panose="020B0604020202020204" pitchFamily="34" charset="0"/>
                <a:cs typeface="Arial" panose="020B0604020202020204" pitchFamily="34" charset="0"/>
              </a:rPr>
              <a:t>	Omega 6 / </a:t>
            </a:r>
            <a:r>
              <a:rPr lang="de-DE" sz="1400" dirty="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linolsäure</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lastig</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13</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2"/>
            <a:r>
              <a:rPr lang="de-DE" sz="1400" b="1" dirty="0" smtClean="0">
                <a:latin typeface="Arial" panose="020B0604020202020204" pitchFamily="34" charset="0"/>
                <a:cs typeface="Arial" panose="020B0604020202020204" pitchFamily="34" charset="0"/>
              </a:rPr>
              <a:t>Nur eine Sorte Speiseöl: Rapsöl besser, da ausgewogener</a:t>
            </a:r>
            <a:endParaRPr lang="de-DE" sz="1400" b="1" dirty="0">
              <a:latin typeface="Arial" panose="020B0604020202020204" pitchFamily="34" charset="0"/>
              <a:cs typeface="Arial" panose="020B0604020202020204" pitchFamily="34" charset="0"/>
            </a:endParaRPr>
          </a:p>
          <a:p>
            <a:pPr marL="0" lvl="2"/>
            <a:endParaRPr lang="de-DE" sz="1400" dirty="0" smtClean="0">
              <a:latin typeface="Arial" panose="020B0604020202020204" pitchFamily="34" charset="0"/>
              <a:cs typeface="Arial" panose="020B0604020202020204" pitchFamily="34" charset="0"/>
            </a:endParaRPr>
          </a:p>
          <a:p>
            <a:pPr marL="0" lvl="2"/>
            <a:r>
              <a:rPr lang="de-DE" sz="1400" dirty="0" smtClean="0">
                <a:latin typeface="Arial" panose="020B0604020202020204" pitchFamily="34" charset="0"/>
                <a:cs typeface="Arial" panose="020B0604020202020204" pitchFamily="34" charset="0"/>
              </a:rPr>
              <a:t>Die meisten Deutschen kaufen seit 2010 lieber Rapsöl</a:t>
            </a:r>
          </a:p>
          <a:p>
            <a:pPr marL="0" lvl="2"/>
            <a:r>
              <a:rPr lang="de-DE" sz="1400" dirty="0" smtClean="0">
                <a:latin typeface="Arial" panose="020B0604020202020204" pitchFamily="34" charset="0"/>
                <a:cs typeface="Arial" panose="020B0604020202020204" pitchFamily="34" charset="0"/>
              </a:rPr>
              <a:t>Vorsprung jährlich ausgebaut</a:t>
            </a:r>
          </a:p>
          <a:p>
            <a:pPr marL="0" lvl="2"/>
            <a:endParaRPr lang="de-DE" sz="1400" dirty="0" smtClean="0">
              <a:latin typeface="Arial" panose="020B0604020202020204" pitchFamily="34" charset="0"/>
              <a:cs typeface="Arial" panose="020B0604020202020204" pitchFamily="34" charset="0"/>
            </a:endParaRPr>
          </a:p>
          <a:p>
            <a:pPr marL="0" lvl="2"/>
            <a:r>
              <a:rPr lang="de-DE" sz="1400" dirty="0" smtClean="0">
                <a:latin typeface="Arial" panose="020B0604020202020204" pitchFamily="34" charset="0"/>
                <a:cs typeface="Arial" panose="020B0604020202020204" pitchFamily="34" charset="0"/>
              </a:rPr>
              <a:t>Aktuelle Hitliste </a:t>
            </a:r>
            <a:r>
              <a:rPr lang="de-DE" sz="1400" dirty="0">
                <a:latin typeface="Arial" panose="020B0604020202020204" pitchFamily="34" charset="0"/>
                <a:cs typeface="Arial" panose="020B0604020202020204" pitchFamily="34" charset="0"/>
              </a:rPr>
              <a:t>der Speiseöle: Raps vor Sonnenblume und Olive</a:t>
            </a:r>
          </a:p>
        </p:txBody>
      </p:sp>
      <p:sp>
        <p:nvSpPr>
          <p:cNvPr id="4" name="Foliennummernplatzhalter 3"/>
          <p:cNvSpPr>
            <a:spLocks noGrp="1"/>
          </p:cNvSpPr>
          <p:nvPr>
            <p:ph type="sldNum" sz="quarter" idx="10"/>
          </p:nvPr>
        </p:nvSpPr>
        <p:spPr/>
        <p:txBody>
          <a:bodyPr/>
          <a:lstStyle/>
          <a:p>
            <a:fld id="{1D9978BB-61F0-42F9-BC38-4CB93FCABAAB}" type="slidenum">
              <a:rPr lang="de-DE" smtClean="0"/>
              <a:t>14</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dirty="0" smtClean="0">
                <a:latin typeface="Arial" panose="020B0604020202020204" pitchFamily="34" charset="0"/>
                <a:cs typeface="Arial" panose="020B0604020202020204" pitchFamily="34" charset="0"/>
              </a:rPr>
              <a:t>Unsere E </a:t>
            </a:r>
            <a:r>
              <a:rPr lang="de-DE" sz="1400" b="1" dirty="0" smtClean="0">
                <a:latin typeface="Arial" panose="020B0604020202020204" pitchFamily="34" charset="0"/>
                <a:cs typeface="Arial" panose="020B0604020202020204" pitchFamily="34" charset="0"/>
              </a:rPr>
              <a:t>generell Omega 6 </a:t>
            </a:r>
            <a:r>
              <a:rPr lang="de-DE" sz="1400" b="1" dirty="0" err="1" smtClean="0">
                <a:latin typeface="Arial" panose="020B0604020202020204" pitchFamily="34" charset="0"/>
                <a:cs typeface="Arial" panose="020B0604020202020204" pitchFamily="34" charset="0"/>
              </a:rPr>
              <a:t>lastig</a:t>
            </a:r>
            <a:r>
              <a:rPr lang="de-DE" sz="1400" b="1"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(Fütterungsbedingungen)</a:t>
            </a: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O-3-reiche Salatöle </a:t>
            </a:r>
          </a:p>
          <a:p>
            <a:pPr marL="447675" lvl="2"/>
            <a:r>
              <a:rPr lang="de-DE" sz="1400" dirty="0" smtClean="0">
                <a:latin typeface="Arial" panose="020B0604020202020204" pitchFamily="34" charset="0"/>
                <a:cs typeface="Arial" panose="020B0604020202020204" pitchFamily="34" charset="0"/>
              </a:rPr>
              <a:t>	O-6-arme</a:t>
            </a:r>
            <a:endParaRPr lang="de-DE" sz="1400" dirty="0">
              <a:latin typeface="Arial" panose="020B0604020202020204" pitchFamily="34" charset="0"/>
              <a:cs typeface="Arial" panose="020B0604020202020204" pitchFamily="34" charset="0"/>
            </a:endParaRPr>
          </a:p>
          <a:p>
            <a:pPr lvl="2" indent="-466725"/>
            <a:endParaRPr lang="de-DE" sz="1400" dirty="0" smtClean="0">
              <a:latin typeface="Arial" panose="020B0604020202020204" pitchFamily="34" charset="0"/>
              <a:cs typeface="Arial" panose="020B0604020202020204" pitchFamily="34" charset="0"/>
            </a:endParaRPr>
          </a:p>
          <a:p>
            <a:pPr lvl="2"/>
            <a:endParaRPr lang="de-DE" sz="2100" dirty="0">
              <a:latin typeface="Arial" panose="020B0604020202020204" pitchFamily="34" charset="0"/>
              <a:cs typeface="Arial" panose="020B0604020202020204" pitchFamily="34" charset="0"/>
            </a:endParaRPr>
          </a:p>
          <a:p>
            <a:pPr marL="966612" lvl="2"/>
            <a:endParaRPr lang="de-DE" sz="2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15</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950" lvl="2"/>
            <a:endParaRPr lang="de-DE" sz="36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Olivenöl:</a:t>
            </a:r>
          </a:p>
          <a:p>
            <a:pPr marL="447675" lvl="2"/>
            <a:r>
              <a:rPr lang="de-DE" sz="1400" dirty="0" smtClean="0">
                <a:latin typeface="Arial" panose="020B0604020202020204" pitchFamily="34" charset="0"/>
                <a:cs typeface="Arial" panose="020B0604020202020204" pitchFamily="34" charset="0"/>
              </a:rPr>
              <a:t>LDL-senkende Wirkung durch Ersatz GFS</a:t>
            </a:r>
          </a:p>
          <a:p>
            <a:pPr marL="447675" lvl="2"/>
            <a:r>
              <a:rPr lang="de-DE" sz="1400" dirty="0" smtClean="0">
                <a:latin typeface="Arial" panose="020B0604020202020204" pitchFamily="34" charset="0"/>
                <a:cs typeface="Arial" panose="020B0604020202020204" pitchFamily="34" charset="0"/>
              </a:rPr>
              <a:t>	eigene Wirkung umstritten</a:t>
            </a: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Mediterrane Ernährung</a:t>
            </a:r>
          </a:p>
          <a:p>
            <a:pPr marL="447675" lvl="2"/>
            <a:r>
              <a:rPr lang="de-DE" sz="1400" dirty="0" smtClean="0">
                <a:latin typeface="Arial" panose="020B0604020202020204" pitchFamily="34" charset="0"/>
                <a:cs typeface="Arial" panose="020B0604020202020204" pitchFamily="34" charset="0"/>
              </a:rPr>
              <a:t>	als </a:t>
            </a:r>
            <a:r>
              <a:rPr lang="de-DE" sz="1400" i="1" dirty="0">
                <a:latin typeface="Arial" panose="020B0604020202020204" pitchFamily="34" charset="0"/>
                <a:cs typeface="Arial" panose="020B0604020202020204" pitchFamily="34" charset="0"/>
              </a:rPr>
              <a:t>G</a:t>
            </a:r>
            <a:r>
              <a:rPr lang="de-DE" sz="1400" i="1" dirty="0" smtClean="0">
                <a:latin typeface="Arial" panose="020B0604020202020204" pitchFamily="34" charset="0"/>
                <a:cs typeface="Arial" panose="020B0604020202020204" pitchFamily="34" charset="0"/>
              </a:rPr>
              <a:t>anzes </a:t>
            </a:r>
            <a:r>
              <a:rPr lang="de-DE" sz="1400" dirty="0" smtClean="0">
                <a:latin typeface="Arial" panose="020B0604020202020204" pitchFamily="34" charset="0"/>
                <a:cs typeface="Arial" panose="020B0604020202020204" pitchFamily="34" charset="0"/>
              </a:rPr>
              <a:t>und als </a:t>
            </a:r>
            <a:r>
              <a:rPr lang="de-DE" sz="1400" i="1" dirty="0" smtClean="0">
                <a:latin typeface="Arial" panose="020B0604020202020204" pitchFamily="34" charset="0"/>
                <a:cs typeface="Arial" panose="020B0604020202020204" pitchFamily="34" charset="0"/>
              </a:rPr>
              <a:t>Lebensweise</a:t>
            </a:r>
            <a:r>
              <a:rPr lang="de-DE" sz="1400" dirty="0" smtClean="0">
                <a:latin typeface="Arial" panose="020B0604020202020204" pitchFamily="34" charset="0"/>
                <a:cs typeface="Arial" panose="020B0604020202020204" pitchFamily="34" charset="0"/>
              </a:rPr>
              <a:t> ⤓ kardiales Risiko </a:t>
            </a:r>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16</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66725" lvl="2" indent="-19050"/>
            <a:endParaRPr lang="de-DE" sz="1400" b="1" dirty="0" smtClean="0">
              <a:latin typeface="Arial" panose="020B0604020202020204" pitchFamily="34" charset="0"/>
              <a:cs typeface="Arial" panose="020B0604020202020204" pitchFamily="34" charset="0"/>
            </a:endParaRPr>
          </a:p>
          <a:p>
            <a:pPr marL="466725" lvl="2" indent="-19050"/>
            <a:endParaRPr lang="de-DE" sz="1400" b="1" dirty="0">
              <a:latin typeface="Arial" panose="020B0604020202020204" pitchFamily="34" charset="0"/>
              <a:cs typeface="Arial" panose="020B0604020202020204" pitchFamily="34" charset="0"/>
            </a:endParaRPr>
          </a:p>
          <a:p>
            <a:pPr marL="466725" lvl="2" indent="-19050"/>
            <a:r>
              <a:rPr lang="de-DE" sz="1400" b="1" dirty="0" smtClean="0">
                <a:latin typeface="Arial" panose="020B0604020202020204" pitchFamily="34" charset="0"/>
                <a:cs typeface="Arial" panose="020B0604020202020204" pitchFamily="34" charset="0"/>
              </a:rPr>
              <a:t>Gesättigte FS nicht per se ungünstig </a:t>
            </a:r>
            <a:r>
              <a:rPr lang="de-DE" sz="1400" dirty="0" smtClean="0">
                <a:latin typeface="Arial" panose="020B0604020202020204" pitchFamily="34" charset="0"/>
                <a:cs typeface="Arial" panose="020B0604020202020204" pitchFamily="34" charset="0"/>
              </a:rPr>
              <a:t>( 7 – 10 %) Untergrenze angegeben.</a:t>
            </a:r>
          </a:p>
          <a:p>
            <a:pPr marL="466725" lvl="2" indent="-19050"/>
            <a:r>
              <a:rPr lang="de-DE" sz="1400" dirty="0" smtClean="0">
                <a:latin typeface="Arial" panose="020B0604020202020204" pitchFamily="34" charset="0"/>
                <a:cs typeface="Arial" panose="020B0604020202020204" pitchFamily="34" charset="0"/>
              </a:rPr>
              <a:t>Selten:</a:t>
            </a:r>
          </a:p>
          <a:p>
            <a:pPr marL="466725" lvl="2" indent="-19050"/>
            <a:r>
              <a:rPr lang="de-DE" sz="1400" dirty="0" smtClean="0">
                <a:latin typeface="Arial" panose="020B0604020202020204" pitchFamily="34" charset="0"/>
                <a:cs typeface="Arial" panose="020B0604020202020204" pitchFamily="34" charset="0"/>
              </a:rPr>
              <a:t>Haxe, Bauchfleisch, Schweinehack</a:t>
            </a:r>
          </a:p>
          <a:p>
            <a:pPr marL="466725" lvl="2" indent="-19050"/>
            <a:r>
              <a:rPr lang="de-DE" sz="1400" b="1" dirty="0" smtClean="0">
                <a:latin typeface="Arial" panose="020B0604020202020204" pitchFamily="34" charset="0"/>
                <a:cs typeface="Arial" panose="020B0604020202020204" pitchFamily="34" charset="0"/>
              </a:rPr>
              <a:t>versus</a:t>
            </a:r>
            <a:r>
              <a:rPr lang="de-DE" sz="1400" dirty="0" smtClean="0">
                <a:latin typeface="Arial" panose="020B0604020202020204" pitchFamily="34" charset="0"/>
                <a:cs typeface="Arial" panose="020B0604020202020204" pitchFamily="34" charset="0"/>
              </a:rPr>
              <a:t> Kalbsschnitzels, Rindergulasch, Schweinefilet</a:t>
            </a:r>
          </a:p>
          <a:p>
            <a:pPr marL="466725" lvl="2" indent="-19050"/>
            <a:endParaRPr lang="de-DE" sz="1400" dirty="0" smtClean="0">
              <a:latin typeface="Arial" panose="020B0604020202020204" pitchFamily="34" charset="0"/>
              <a:cs typeface="Arial" panose="020B0604020202020204" pitchFamily="34" charset="0"/>
            </a:endParaRPr>
          </a:p>
          <a:p>
            <a:pPr marL="466725" lvl="2" indent="-19050"/>
            <a:r>
              <a:rPr lang="de-DE" sz="1400" dirty="0" smtClean="0">
                <a:latin typeface="Arial" panose="020B0604020202020204" pitchFamily="34" charset="0"/>
                <a:cs typeface="Arial" panose="020B0604020202020204" pitchFamily="34" charset="0"/>
              </a:rPr>
              <a:t>Doppelrahmfrischkäse, Camembert 60 %, Hart- und </a:t>
            </a:r>
            <a:r>
              <a:rPr lang="de-DE" sz="1400" dirty="0" err="1" smtClean="0">
                <a:latin typeface="Arial" panose="020B0604020202020204" pitchFamily="34" charset="0"/>
                <a:cs typeface="Arial" panose="020B0604020202020204" pitchFamily="34" charset="0"/>
              </a:rPr>
              <a:t>Schmittkäse</a:t>
            </a:r>
            <a:r>
              <a:rPr lang="de-DE" sz="1400" dirty="0" smtClean="0">
                <a:latin typeface="Arial" panose="020B0604020202020204" pitchFamily="34" charset="0"/>
                <a:cs typeface="Arial" panose="020B0604020202020204" pitchFamily="34" charset="0"/>
              </a:rPr>
              <a:t> mit mehr als 45 % </a:t>
            </a:r>
            <a:r>
              <a:rPr lang="de-DE" sz="1400" dirty="0" err="1" smtClean="0">
                <a:latin typeface="Arial" panose="020B0604020202020204" pitchFamily="34" charset="0"/>
                <a:cs typeface="Arial" panose="020B0604020202020204" pitchFamily="34" charset="0"/>
              </a:rPr>
              <a:t>i.Tr</a:t>
            </a:r>
            <a:r>
              <a:rPr lang="de-DE" sz="1400" dirty="0" smtClean="0">
                <a:latin typeface="Arial" panose="020B0604020202020204" pitchFamily="34" charset="0"/>
                <a:cs typeface="Arial" panose="020B0604020202020204" pitchFamily="34" charset="0"/>
              </a:rPr>
              <a:t>.</a:t>
            </a:r>
          </a:p>
          <a:p>
            <a:pPr marL="466725" lvl="2" indent="-19050"/>
            <a:r>
              <a:rPr lang="de-DE" sz="1400" b="1" dirty="0" smtClean="0">
                <a:latin typeface="Arial" panose="020B0604020202020204" pitchFamily="34" charset="0"/>
                <a:cs typeface="Arial" panose="020B0604020202020204" pitchFamily="34" charset="0"/>
              </a:rPr>
              <a:t>versus </a:t>
            </a:r>
            <a:r>
              <a:rPr lang="de-DE" sz="1400" dirty="0" smtClean="0">
                <a:latin typeface="Arial" panose="020B0604020202020204" pitchFamily="34" charset="0"/>
                <a:cs typeface="Arial" panose="020B0604020202020204" pitchFamily="34" charset="0"/>
              </a:rPr>
              <a:t>Körniger Frischkäse, Hart- und Schnittkäse bis zu 30 % </a:t>
            </a:r>
            <a:r>
              <a:rPr lang="de-DE" sz="1400" dirty="0" err="1" smtClean="0">
                <a:latin typeface="Arial" panose="020B0604020202020204" pitchFamily="34" charset="0"/>
                <a:cs typeface="Arial" panose="020B0604020202020204" pitchFamily="34" charset="0"/>
              </a:rPr>
              <a:t>F.i.Tr</a:t>
            </a:r>
            <a:r>
              <a:rPr lang="de-DE" sz="1400" dirty="0" smtClean="0">
                <a:latin typeface="Arial" panose="020B0604020202020204" pitchFamily="34" charset="0"/>
                <a:cs typeface="Arial" panose="020B0604020202020204" pitchFamily="34" charset="0"/>
              </a:rPr>
              <a:t>.</a:t>
            </a:r>
          </a:p>
          <a:p>
            <a:pPr marL="466725" lvl="2" indent="-19050"/>
            <a:endParaRPr lang="de-DE" sz="1400" dirty="0" smtClean="0">
              <a:latin typeface="Arial" panose="020B0604020202020204" pitchFamily="34" charset="0"/>
              <a:cs typeface="Arial" panose="020B0604020202020204" pitchFamily="34" charset="0"/>
            </a:endParaRPr>
          </a:p>
          <a:p>
            <a:pPr marL="466725" lvl="2" indent="-19050"/>
            <a:endParaRPr lang="de-DE" sz="1400" dirty="0">
              <a:latin typeface="Arial" panose="020B0604020202020204" pitchFamily="34" charset="0"/>
              <a:cs typeface="Arial" panose="020B0604020202020204" pitchFamily="34" charset="0"/>
            </a:endParaRPr>
          </a:p>
          <a:p>
            <a:pPr marL="466725" lvl="2" indent="-19050"/>
            <a:r>
              <a:rPr lang="de-DE" sz="1400" dirty="0" smtClean="0">
                <a:latin typeface="Arial" panose="020B0604020202020204" pitchFamily="34" charset="0"/>
                <a:cs typeface="Arial" panose="020B0604020202020204" pitchFamily="34" charset="0"/>
              </a:rPr>
              <a:t>Selten: Blätterteiggebäcke, </a:t>
            </a:r>
            <a:r>
              <a:rPr lang="de-DE" sz="1400" dirty="0" err="1" smtClean="0">
                <a:latin typeface="Arial" panose="020B0604020202020204" pitchFamily="34" charset="0"/>
                <a:cs typeface="Arial" panose="020B0604020202020204" pitchFamily="34" charset="0"/>
              </a:rPr>
              <a:t>billlige</a:t>
            </a:r>
            <a:r>
              <a:rPr lang="de-DE" sz="1400" dirty="0" smtClean="0">
                <a:latin typeface="Arial" panose="020B0604020202020204" pitchFamily="34" charset="0"/>
                <a:cs typeface="Arial" panose="020B0604020202020204" pitchFamily="34" charset="0"/>
              </a:rPr>
              <a:t> Gebäckmischungen, Chips und Flips</a:t>
            </a:r>
          </a:p>
          <a:p>
            <a:pPr marL="466725" lvl="2" indent="-19050"/>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17</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lvl="2"/>
            <a:endParaRPr lang="de-DE" sz="1400" dirty="0" smtClean="0">
              <a:latin typeface="Arial" panose="020B0604020202020204" pitchFamily="34" charset="0"/>
              <a:cs typeface="Arial" panose="020B0604020202020204" pitchFamily="34" charset="0"/>
            </a:endParaRPr>
          </a:p>
          <a:p>
            <a:pPr marL="180975" lvl="2"/>
            <a:endParaRPr lang="de-DE" sz="1400" dirty="0" smtClean="0">
              <a:latin typeface="Arial" panose="020B0604020202020204" pitchFamily="34" charset="0"/>
              <a:cs typeface="Arial" panose="020B0604020202020204" pitchFamily="34" charset="0"/>
            </a:endParaRPr>
          </a:p>
          <a:p>
            <a:pPr marL="180975" lvl="2"/>
            <a:r>
              <a:rPr lang="de-DE" sz="1400" dirty="0" smtClean="0">
                <a:latin typeface="Arial" panose="020B0604020202020204" pitchFamily="34" charset="0"/>
                <a:cs typeface="Arial" panose="020B0604020202020204" pitchFamily="34" charset="0"/>
              </a:rPr>
              <a:t>Offizielle Empfehlungen:</a:t>
            </a:r>
          </a:p>
          <a:p>
            <a:pPr marL="180975" lvl="2"/>
            <a:r>
              <a:rPr lang="de-DE" sz="1400" dirty="0" smtClean="0">
                <a:latin typeface="Arial" panose="020B0604020202020204" pitchFamily="34" charset="0"/>
                <a:cs typeface="Arial" panose="020B0604020202020204" pitchFamily="34" charset="0"/>
              </a:rPr>
              <a:t>Zwei </a:t>
            </a:r>
            <a:r>
              <a:rPr lang="de-DE" sz="1400" dirty="0">
                <a:latin typeface="Arial" panose="020B0604020202020204" pitchFamily="34" charset="0"/>
                <a:cs typeface="Arial" panose="020B0604020202020204" pitchFamily="34" charset="0"/>
              </a:rPr>
              <a:t>Fischmahlzeiten </a:t>
            </a:r>
            <a:r>
              <a:rPr lang="de-DE" sz="1400" dirty="0" smtClean="0">
                <a:latin typeface="Arial" panose="020B0604020202020204" pitchFamily="34" charset="0"/>
                <a:cs typeface="Arial" panose="020B0604020202020204" pitchFamily="34" charset="0"/>
              </a:rPr>
              <a:t>/ Woche </a:t>
            </a:r>
          </a:p>
          <a:p>
            <a:pPr marL="180975" lvl="2"/>
            <a:r>
              <a:rPr lang="de-DE" sz="1400" dirty="0" smtClean="0">
                <a:latin typeface="Arial" panose="020B0604020202020204" pitchFamily="34" charset="0"/>
                <a:cs typeface="Arial" panose="020B0604020202020204" pitchFamily="34" charset="0"/>
              </a:rPr>
              <a:t>	eine </a:t>
            </a:r>
            <a:r>
              <a:rPr lang="de-DE" sz="1400" dirty="0">
                <a:latin typeface="Arial" panose="020B0604020202020204" pitchFamily="34" charset="0"/>
                <a:cs typeface="Arial" panose="020B0604020202020204" pitchFamily="34" charset="0"/>
              </a:rPr>
              <a:t>aus fettem </a:t>
            </a:r>
            <a:r>
              <a:rPr lang="de-DE" sz="1400" dirty="0" smtClean="0">
                <a:latin typeface="Arial" panose="020B0604020202020204" pitchFamily="34" charset="0"/>
                <a:cs typeface="Arial" panose="020B0604020202020204" pitchFamily="34" charset="0"/>
              </a:rPr>
              <a:t>Seefisch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smtClean="0">
              <a:latin typeface="Arial" panose="020B0604020202020204" pitchFamily="34" charset="0"/>
              <a:cs typeface="Arial" panose="020B0604020202020204" pitchFamily="34" charset="0"/>
            </a:endParaRPr>
          </a:p>
          <a:p>
            <a:pPr marL="180975" lvl="2"/>
            <a:r>
              <a:rPr lang="de-DE" sz="1400" dirty="0" smtClean="0">
                <a:latin typeface="Arial" panose="020B0604020202020204" pitchFamily="34" charset="0"/>
                <a:cs typeface="Arial" panose="020B0604020202020204" pitchFamily="34" charset="0"/>
              </a:rPr>
              <a:t>	hoher Beitrag zu Omega-3 FS-Zufuhr</a:t>
            </a:r>
          </a:p>
          <a:p>
            <a:pPr marL="180975" lvl="2"/>
            <a:endParaRPr lang="de-DE" sz="1400" dirty="0">
              <a:latin typeface="Arial" panose="020B0604020202020204" pitchFamily="34" charset="0"/>
              <a:cs typeface="Arial" panose="020B0604020202020204" pitchFamily="34" charset="0"/>
            </a:endParaRPr>
          </a:p>
          <a:p>
            <a:pPr marL="180975" lvl="2"/>
            <a:r>
              <a:rPr lang="de-DE" sz="1400" dirty="0" smtClean="0">
                <a:latin typeface="Arial" panose="020B0604020202020204" pitchFamily="34" charset="0"/>
                <a:cs typeface="Arial" panose="020B0604020202020204" pitchFamily="34" charset="0"/>
              </a:rPr>
              <a:t>Aber: M</a:t>
            </a:r>
            <a:r>
              <a:rPr lang="de-DE" sz="1400" dirty="0" smtClean="0"/>
              <a:t>öglicher </a:t>
            </a:r>
            <a:r>
              <a:rPr lang="de-DE" sz="1400" dirty="0"/>
              <a:t>Schadstoffbelastung und </a:t>
            </a:r>
            <a:r>
              <a:rPr lang="de-DE" sz="1400" dirty="0" smtClean="0"/>
              <a:t>Überfischung</a:t>
            </a:r>
          </a:p>
          <a:p>
            <a:pPr marL="180975" lvl="2"/>
            <a:r>
              <a:rPr lang="de-DE" sz="1400" dirty="0">
                <a:latin typeface="Arial" panose="020B0604020202020204" pitchFamily="34" charset="0"/>
                <a:cs typeface="Arial" panose="020B0604020202020204" pitchFamily="34" charset="0"/>
              </a:rPr>
              <a:t>Deckung von biologisch hochaktiven Omega 3 FS (EPA / DHA) </a:t>
            </a:r>
          </a:p>
          <a:p>
            <a:pPr marL="180975" lvl="2"/>
            <a:r>
              <a:rPr lang="de-DE" sz="1400" dirty="0">
                <a:latin typeface="Arial" panose="020B0604020202020204" pitchFamily="34" charset="0"/>
                <a:cs typeface="Arial" panose="020B0604020202020204" pitchFamily="34" charset="0"/>
              </a:rPr>
              <a:t>Mit Produkten auf Basis von marinen Mikroalgen möglich. (Greenpeace-Studie)</a:t>
            </a:r>
          </a:p>
          <a:p>
            <a:pPr marL="180975" lvl="2"/>
            <a:r>
              <a:rPr lang="de-DE" sz="1400" smtClean="0">
                <a:latin typeface="Arial" panose="020B0604020202020204" pitchFamily="34" charset="0"/>
                <a:cs typeface="Arial" panose="020B0604020202020204" pitchFamily="34" charset="0"/>
              </a:rPr>
              <a:t>Vorsicht</a:t>
            </a:r>
            <a:r>
              <a:rPr lang="de-DE" sz="1400" dirty="0">
                <a:latin typeface="Arial" panose="020B0604020202020204" pitchFamily="34" charset="0"/>
                <a:cs typeface="Arial" panose="020B0604020202020204" pitchFamily="34" charset="0"/>
              </a:rPr>
              <a:t>: Es kann leicht </a:t>
            </a:r>
            <a:r>
              <a:rPr lang="de-DE" sz="1400" dirty="0" err="1">
                <a:latin typeface="Arial" panose="020B0604020202020204" pitchFamily="34" charset="0"/>
                <a:cs typeface="Arial" panose="020B0604020202020204" pitchFamily="34" charset="0"/>
              </a:rPr>
              <a:t>zuviel</a:t>
            </a:r>
            <a:r>
              <a:rPr lang="de-DE" sz="1400" dirty="0">
                <a:latin typeface="Arial" panose="020B0604020202020204" pitchFamily="34" charset="0"/>
                <a:cs typeface="Arial" panose="020B0604020202020204" pitchFamily="34" charset="0"/>
              </a:rPr>
              <a:t> zusammen kommen</a:t>
            </a:r>
          </a:p>
          <a:p>
            <a:pPr marL="180975" lvl="2"/>
            <a:endParaRPr lang="de-DE" sz="1400" dirty="0" smtClean="0"/>
          </a:p>
          <a:p>
            <a:pPr marL="180975" lvl="2"/>
            <a:endParaRPr lang="de-DE" sz="1400" dirty="0"/>
          </a:p>
          <a:p>
            <a:pPr marL="180975" lvl="2"/>
            <a:r>
              <a:rPr lang="de-DE" sz="1400" dirty="0" smtClean="0"/>
              <a:t>Hering aus Nord-und Ost-Atlantikmöglich</a:t>
            </a:r>
          </a:p>
          <a:p>
            <a:pPr marL="180975" lvl="2"/>
            <a:endParaRPr lang="de-DE" sz="1400" dirty="0"/>
          </a:p>
          <a:p>
            <a:pPr marL="180975" lvl="2"/>
            <a:r>
              <a:rPr lang="de-DE" sz="1400" dirty="0" smtClean="0"/>
              <a:t>EPA und DHA reich auch Bach- und Regenbogenforelle</a:t>
            </a:r>
          </a:p>
          <a:p>
            <a:pPr marL="180975" lvl="2"/>
            <a:endParaRPr lang="de-DE" sz="1400" dirty="0">
              <a:latin typeface="Arial" panose="020B0604020202020204" pitchFamily="34" charset="0"/>
              <a:cs typeface="Arial" panose="020B0604020202020204" pitchFamily="34" charset="0"/>
            </a:endParaRPr>
          </a:p>
          <a:p>
            <a:pPr marL="180975" lvl="2"/>
            <a:endParaRPr lang="de-DE" sz="1400" dirty="0">
              <a:latin typeface="Arial" panose="020B0604020202020204" pitchFamily="34" charset="0"/>
              <a:cs typeface="Arial" panose="020B0604020202020204" pitchFamily="34" charset="0"/>
            </a:endParaRPr>
          </a:p>
          <a:p>
            <a:pPr marL="180975" lvl="2"/>
            <a:endParaRPr lang="de-DE" sz="14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18</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defTabSz="966612">
              <a:defRPr/>
            </a:pPr>
            <a:r>
              <a:rPr lang="de-DE" sz="1400" dirty="0" smtClean="0">
                <a:latin typeface="Arial" panose="020B0604020202020204" pitchFamily="34" charset="0"/>
                <a:cs typeface="Arial" panose="020B0604020202020204" pitchFamily="34" charset="0"/>
              </a:rPr>
              <a:t>Grillen</a:t>
            </a:r>
          </a:p>
          <a:p>
            <a:pPr marL="447675" lvl="2" defTabSz="966612">
              <a:defRPr/>
            </a:pPr>
            <a:r>
              <a:rPr lang="de-DE" sz="1400" dirty="0" smtClean="0">
                <a:latin typeface="Arial" panose="020B0604020202020204" pitchFamily="34" charset="0"/>
                <a:cs typeface="Arial" panose="020B0604020202020204" pitchFamily="34" charset="0"/>
              </a:rPr>
              <a:t>Kochen </a:t>
            </a:r>
            <a:r>
              <a:rPr lang="de-DE" sz="1400" dirty="0">
                <a:latin typeface="Arial" panose="020B0604020202020204" pitchFamily="34" charset="0"/>
                <a:cs typeface="Arial" panose="020B0604020202020204" pitchFamily="34" charset="0"/>
              </a:rPr>
              <a:t>und </a:t>
            </a:r>
            <a:r>
              <a:rPr lang="de-DE" sz="1400" dirty="0" smtClean="0">
                <a:latin typeface="Arial" panose="020B0604020202020204" pitchFamily="34" charset="0"/>
                <a:cs typeface="Arial" panose="020B0604020202020204" pitchFamily="34" charset="0"/>
              </a:rPr>
              <a:t>Dünsten</a:t>
            </a:r>
          </a:p>
          <a:p>
            <a:pPr marL="447675" lvl="2" defTabSz="966612">
              <a:defRPr/>
            </a:pPr>
            <a:endParaRPr lang="de-DE" sz="1400" dirty="0">
              <a:latin typeface="Arial" panose="020B0604020202020204" pitchFamily="34" charset="0"/>
              <a:cs typeface="Arial" panose="020B0604020202020204" pitchFamily="34" charset="0"/>
            </a:endParaRPr>
          </a:p>
          <a:p>
            <a:pPr marL="447675" lvl="2" defTabSz="966612">
              <a:defRPr/>
            </a:pPr>
            <a:r>
              <a:rPr lang="de-DE" sz="1400" dirty="0" smtClean="0">
                <a:latin typeface="Arial" panose="020B0604020202020204" pitchFamily="34" charset="0"/>
                <a:cs typeface="Arial" panose="020B0604020202020204" pitchFamily="34" charset="0"/>
              </a:rPr>
              <a:t>Beschichtete Pfanne, Tontopf, in Folie garen.</a:t>
            </a:r>
          </a:p>
          <a:p>
            <a:pPr marL="447675" lvl="2" defTabSz="966612">
              <a:defRPr/>
            </a:pPr>
            <a:endParaRPr lang="de-DE" sz="1400" dirty="0">
              <a:latin typeface="Arial" panose="020B0604020202020204" pitchFamily="34" charset="0"/>
              <a:cs typeface="Arial" panose="020B0604020202020204" pitchFamily="34" charset="0"/>
            </a:endParaRPr>
          </a:p>
          <a:p>
            <a:pPr marL="447675" lvl="2" defTabSz="966612">
              <a:defRPr/>
            </a:pPr>
            <a:r>
              <a:rPr lang="de-DE" sz="1400" dirty="0" smtClean="0">
                <a:latin typeface="Arial" panose="020B0604020202020204" pitchFamily="34" charset="0"/>
                <a:cs typeface="Arial" panose="020B0604020202020204" pitchFamily="34" charset="0"/>
              </a:rPr>
              <a:t>Backpapier</a:t>
            </a:r>
            <a:endParaRPr lang="de-DE" sz="1400" dirty="0">
              <a:latin typeface="Arial" panose="020B0604020202020204" pitchFamily="34" charset="0"/>
              <a:cs typeface="Arial" panose="020B0604020202020204" pitchFamily="34" charset="0"/>
            </a:endParaRPr>
          </a:p>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19</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2100" dirty="0">
              <a:latin typeface="Arial" panose="020B0604020202020204" pitchFamily="34" charset="0"/>
              <a:cs typeface="Arial" panose="020B0604020202020204" pitchFamily="34" charset="0"/>
            </a:endParaRPr>
          </a:p>
          <a:p>
            <a:pPr lvl="2"/>
            <a:r>
              <a:rPr lang="de-DE" sz="1400" dirty="0" smtClean="0">
                <a:latin typeface="Arial" panose="020B0604020202020204" pitchFamily="34" charset="0"/>
                <a:cs typeface="Arial" panose="020B0604020202020204" pitchFamily="34" charset="0"/>
              </a:rPr>
              <a:t>Genetische Dispo nicht zu ändern. </a:t>
            </a:r>
          </a:p>
          <a:p>
            <a:pPr lvl="2"/>
            <a:endParaRPr lang="de-DE" sz="1400" dirty="0">
              <a:latin typeface="Arial" panose="020B0604020202020204" pitchFamily="34" charset="0"/>
              <a:cs typeface="Arial" panose="020B0604020202020204" pitchFamily="34" charset="0"/>
            </a:endParaRPr>
          </a:p>
          <a:p>
            <a:pPr lvl="2"/>
            <a:r>
              <a:rPr lang="de-DE" sz="1400" dirty="0" smtClean="0">
                <a:latin typeface="Arial" panose="020B0604020202020204" pitchFamily="34" charset="0"/>
                <a:cs typeface="Arial" panose="020B0604020202020204" pitchFamily="34" charset="0"/>
              </a:rPr>
              <a:t>Ernährungsumstellung meist gute Grundlage medikamentöser Behandlung.</a:t>
            </a:r>
          </a:p>
          <a:p>
            <a:pPr lvl="2"/>
            <a:endParaRPr lang="de-DE" sz="1400" dirty="0" smtClean="0">
              <a:latin typeface="Arial" panose="020B0604020202020204" pitchFamily="34" charset="0"/>
              <a:cs typeface="Arial" panose="020B0604020202020204" pitchFamily="34" charset="0"/>
            </a:endParaRPr>
          </a:p>
          <a:p>
            <a:pPr lvl="2"/>
            <a:endParaRPr lang="de-DE" sz="1400" dirty="0">
              <a:latin typeface="Arial" panose="020B0604020202020204" pitchFamily="34" charset="0"/>
              <a:cs typeface="Arial" panose="020B0604020202020204" pitchFamily="34" charset="0"/>
            </a:endParaRPr>
          </a:p>
          <a:p>
            <a:pPr lvl="2"/>
            <a:r>
              <a:rPr lang="de-DE" sz="1400" dirty="0" smtClean="0">
                <a:latin typeface="Arial" panose="020B0604020202020204" pitchFamily="34" charset="0"/>
                <a:cs typeface="Arial" panose="020B0604020202020204" pitchFamily="34" charset="0"/>
              </a:rPr>
              <a:t>Medikamentendosis senken</a:t>
            </a:r>
            <a:endParaRPr lang="de-DE" sz="1400" dirty="0">
              <a:latin typeface="Arial" panose="020B0604020202020204" pitchFamily="34" charset="0"/>
              <a:cs typeface="Arial" panose="020B0604020202020204" pitchFamily="34" charset="0"/>
            </a:endParaRPr>
          </a:p>
          <a:p>
            <a:pPr lvl="2"/>
            <a:r>
              <a:rPr lang="de-DE" sz="1400" dirty="0" smtClean="0">
                <a:latin typeface="Arial" panose="020B0604020202020204" pitchFamily="34" charset="0"/>
                <a:cs typeface="Arial" panose="020B0604020202020204" pitchFamily="34" charset="0"/>
              </a:rPr>
              <a:t>Verträglichkeit besser</a:t>
            </a:r>
          </a:p>
          <a:p>
            <a:pPr lvl="2"/>
            <a:r>
              <a:rPr lang="de-DE" sz="1400" dirty="0" smtClean="0">
                <a:latin typeface="Arial" panose="020B0604020202020204" pitchFamily="34" charset="0"/>
                <a:cs typeface="Arial" panose="020B0604020202020204" pitchFamily="34" charset="0"/>
              </a:rPr>
              <a:t>Wohlfühlen</a:t>
            </a:r>
          </a:p>
          <a:p>
            <a:pPr lvl="2"/>
            <a:endParaRPr lang="de-DE" sz="1400" dirty="0">
              <a:latin typeface="Arial" panose="020B0604020202020204" pitchFamily="34" charset="0"/>
              <a:cs typeface="Arial" panose="020B0604020202020204" pitchFamily="34" charset="0"/>
            </a:endParaRPr>
          </a:p>
          <a:p>
            <a:pPr marL="966612" lvl="2"/>
            <a:r>
              <a:rPr lang="de-DE" sz="1400" dirty="0">
                <a:latin typeface="Arial" panose="020B0604020202020204" pitchFamily="34" charset="0"/>
                <a:cs typeface="Arial" panose="020B0604020202020204" pitchFamily="34" charset="0"/>
              </a:rPr>
              <a:t>	</a:t>
            </a:r>
          </a:p>
          <a:p>
            <a:endParaRPr lang="de-DE" sz="1400" dirty="0"/>
          </a:p>
        </p:txBody>
      </p:sp>
      <p:sp>
        <p:nvSpPr>
          <p:cNvPr id="4" name="Foliennummernplatzhalter 3"/>
          <p:cNvSpPr>
            <a:spLocks noGrp="1"/>
          </p:cNvSpPr>
          <p:nvPr>
            <p:ph type="sldNum" sz="quarter" idx="10"/>
          </p:nvPr>
        </p:nvSpPr>
        <p:spPr/>
        <p:txBody>
          <a:bodyPr/>
          <a:lstStyle/>
          <a:p>
            <a:fld id="{1D9978BB-61F0-42F9-BC38-4CB93FCABAAB}" type="slidenum">
              <a:rPr lang="de-DE" smtClean="0"/>
              <a:t>2</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dirty="0" smtClean="0">
                <a:latin typeface="Arial" panose="020B0604020202020204" pitchFamily="34" charset="0"/>
                <a:cs typeface="Arial" panose="020B0604020202020204" pitchFamily="34" charset="0"/>
              </a:rPr>
              <a:t>Praktisches Vorgehen</a:t>
            </a:r>
          </a:p>
          <a:p>
            <a:pPr marL="447675" lvl="2"/>
            <a:endParaRPr lang="de-DE" sz="1400" dirty="0" smtClean="0">
              <a:latin typeface="Arial" panose="020B0604020202020204" pitchFamily="34" charset="0"/>
              <a:cs typeface="Arial" panose="020B0604020202020204" pitchFamily="34" charset="0"/>
            </a:endParaRPr>
          </a:p>
          <a:p>
            <a:pPr marL="447675" lvl="3"/>
            <a:r>
              <a:rPr lang="de-DE" sz="1400" dirty="0" smtClean="0">
                <a:latin typeface="Arial" panose="020B0604020202020204" pitchFamily="34" charset="0"/>
                <a:cs typeface="Arial" panose="020B0604020202020204" pitchFamily="34" charset="0"/>
              </a:rPr>
              <a:t>Mehrmals täglich Obst und Gemüse</a:t>
            </a:r>
          </a:p>
          <a:p>
            <a:pPr marL="447675" lvl="3"/>
            <a:endParaRPr lang="de-DE" sz="1400" dirty="0">
              <a:latin typeface="Arial" panose="020B0604020202020204" pitchFamily="34" charset="0"/>
              <a:cs typeface="Arial" panose="020B0604020202020204" pitchFamily="34" charset="0"/>
            </a:endParaRPr>
          </a:p>
          <a:p>
            <a:pPr marL="447675" lvl="3"/>
            <a:r>
              <a:rPr lang="de-DE" sz="1400" dirty="0">
                <a:latin typeface="Arial" panose="020B0604020202020204" pitchFamily="34" charset="0"/>
                <a:cs typeface="Arial" panose="020B0604020202020204" pitchFamily="34" charset="0"/>
              </a:rPr>
              <a:t>Ballaststoffe binden </a:t>
            </a:r>
            <a:r>
              <a:rPr lang="de-DE" sz="1400" dirty="0" smtClean="0">
                <a:latin typeface="Arial" panose="020B0604020202020204" pitchFamily="34" charset="0"/>
                <a:cs typeface="Arial" panose="020B0604020202020204" pitchFamily="34" charset="0"/>
              </a:rPr>
              <a:t>Gallensäuren</a:t>
            </a:r>
          </a:p>
          <a:p>
            <a:pPr marL="447675" lvl="3"/>
            <a:r>
              <a:rPr lang="de-DE" sz="1400" dirty="0" smtClean="0">
                <a:latin typeface="Cambria Math" panose="02040503050406030204" pitchFamily="18" charset="0"/>
                <a:ea typeface="Cambria Math" panose="02040503050406030204" pitchFamily="18" charset="0"/>
                <a:cs typeface="Arial" panose="020B0604020202020204" pitchFamily="34" charset="0"/>
              </a:rPr>
              <a:t>	⤏  </a:t>
            </a:r>
            <a:r>
              <a:rPr lang="de-DE" sz="1400" b="1" dirty="0" smtClean="0">
                <a:latin typeface="Arial" panose="020B0604020202020204" pitchFamily="34" charset="0"/>
                <a:cs typeface="Arial" panose="020B0604020202020204" pitchFamily="34" charset="0"/>
              </a:rPr>
              <a:t>schleusen</a:t>
            </a:r>
            <a:r>
              <a:rPr lang="de-DE" sz="1400" dirty="0" smtClean="0">
                <a:latin typeface="Arial" panose="020B0604020202020204" pitchFamily="34" charset="0"/>
                <a:cs typeface="Arial" panose="020B0604020202020204" pitchFamily="34" charset="0"/>
              </a:rPr>
              <a:t> darin enthaltenes </a:t>
            </a:r>
            <a:r>
              <a:rPr lang="de-DE" sz="1400" dirty="0" err="1" smtClean="0">
                <a:latin typeface="Arial" panose="020B0604020202020204" pitchFamily="34" charset="0"/>
                <a:cs typeface="Arial" panose="020B0604020202020204" pitchFamily="34" charset="0"/>
              </a:rPr>
              <a:t>Chol</a:t>
            </a:r>
            <a:r>
              <a:rPr lang="de-DE" sz="1400" dirty="0" smtClean="0">
                <a:latin typeface="Arial" panose="020B0604020202020204" pitchFamily="34" charset="0"/>
                <a:cs typeface="Arial" panose="020B0604020202020204" pitchFamily="34" charset="0"/>
              </a:rPr>
              <a:t> aus Körper</a:t>
            </a:r>
          </a:p>
          <a:p>
            <a:pPr marL="447675" lvl="3"/>
            <a:r>
              <a:rPr lang="de-DE" sz="1400" dirty="0" smtClean="0">
                <a:latin typeface="Cambria Math" panose="02040503050406030204" pitchFamily="18" charset="0"/>
                <a:ea typeface="Cambria Math" panose="02040503050406030204" pitchFamily="18" charset="0"/>
                <a:cs typeface="Arial" panose="020B0604020202020204" pitchFamily="34" charset="0"/>
              </a:rPr>
              <a:t>	⤏⤏  </a:t>
            </a:r>
            <a:r>
              <a:rPr lang="de-DE" sz="1400" dirty="0" smtClean="0">
                <a:latin typeface="Arial" panose="020B0604020202020204" pitchFamily="34" charset="0"/>
                <a:ea typeface="Cambria Math" panose="02040503050406030204" pitchFamily="18" charset="0"/>
                <a:cs typeface="Arial" panose="020B0604020202020204" pitchFamily="34" charset="0"/>
              </a:rPr>
              <a:t>Produktion </a:t>
            </a:r>
            <a:r>
              <a:rPr lang="de-DE" sz="1400" dirty="0" smtClean="0">
                <a:latin typeface="Arial" panose="020B0604020202020204" pitchFamily="34" charset="0"/>
                <a:cs typeface="Arial" panose="020B0604020202020204" pitchFamily="34" charset="0"/>
              </a:rPr>
              <a:t>neuer Gallensäuren aus Cholesterin</a:t>
            </a:r>
          </a:p>
          <a:p>
            <a:pPr marL="447675" lvl="3"/>
            <a:r>
              <a:rPr lang="de-DE" sz="1400" dirty="0" smtClean="0">
                <a:latin typeface="Cambria Math" panose="02040503050406030204" pitchFamily="18" charset="0"/>
                <a:ea typeface="Cambria Math" panose="02040503050406030204" pitchFamily="18" charset="0"/>
                <a:cs typeface="Arial" panose="020B0604020202020204" pitchFamily="34" charset="0"/>
              </a:rPr>
              <a:t>	⤏⤏ ⤏  </a:t>
            </a:r>
            <a:r>
              <a:rPr lang="de-DE" sz="1400" dirty="0" smtClean="0">
                <a:latin typeface="Arial" panose="020B0604020202020204" pitchFamily="34" charset="0"/>
                <a:cs typeface="Arial" panose="020B0604020202020204" pitchFamily="34" charset="0"/>
              </a:rPr>
              <a:t>Cholesterinspiegel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20</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b="1" dirty="0">
                <a:latin typeface="Arial" panose="020B0604020202020204" pitchFamily="34" charset="0"/>
                <a:cs typeface="Arial" panose="020B0604020202020204" pitchFamily="34" charset="0"/>
              </a:rPr>
              <a:t>Contra </a:t>
            </a:r>
            <a:r>
              <a:rPr lang="de-DE" sz="1400" b="1" dirty="0" smtClean="0">
                <a:latin typeface="Arial" panose="020B0604020202020204" pitchFamily="34" charset="0"/>
                <a:cs typeface="Arial" panose="020B0604020202020204" pitchFamily="34" charset="0"/>
              </a:rPr>
              <a:t>Margarine</a:t>
            </a:r>
            <a:endParaRPr lang="de-DE" sz="1400" dirty="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1. Rückstände</a:t>
            </a:r>
          </a:p>
          <a:p>
            <a:pPr marL="447675" lvl="2"/>
            <a:r>
              <a:rPr lang="de-DE" sz="1400" dirty="0" smtClean="0">
                <a:latin typeface="Arial" panose="020B0604020202020204" pitchFamily="34" charset="0"/>
                <a:cs typeface="Arial" panose="020B0604020202020204" pitchFamily="34" charset="0"/>
              </a:rPr>
              <a:t>U</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Gonder</a:t>
            </a:r>
            <a:r>
              <a:rPr lang="de-DE" sz="1400" dirty="0">
                <a:latin typeface="Arial" panose="020B0604020202020204" pitchFamily="34" charset="0"/>
                <a:cs typeface="Arial" panose="020B0604020202020204" pitchFamily="34" charset="0"/>
              </a:rPr>
              <a:t>: „Als Streichfett bleibt Butter </a:t>
            </a:r>
            <a:r>
              <a:rPr lang="de-DE" sz="1400" dirty="0" smtClean="0">
                <a:latin typeface="Arial" panose="020B0604020202020204" pitchFamily="34" charset="0"/>
                <a:cs typeface="Arial" panose="020B0604020202020204" pitchFamily="34" charset="0"/>
              </a:rPr>
              <a:t>„ erste Sahne„</a:t>
            </a:r>
          </a:p>
          <a:p>
            <a:pPr marL="447675" lvl="2"/>
            <a:r>
              <a:rPr lang="de-DE" sz="1400" dirty="0" smtClean="0">
                <a:latin typeface="Arial" panose="020B0604020202020204" pitchFamily="34" charset="0"/>
                <a:cs typeface="Arial" panose="020B0604020202020204" pitchFamily="34" charset="0"/>
              </a:rPr>
              <a:t>Margarinen </a:t>
            </a:r>
            <a:r>
              <a:rPr lang="de-DE" sz="1400" dirty="0">
                <a:latin typeface="Arial" panose="020B0604020202020204" pitchFamily="34" charset="0"/>
                <a:cs typeface="Arial" panose="020B0604020202020204" pitchFamily="34" charset="0"/>
              </a:rPr>
              <a:t>in </a:t>
            </a:r>
            <a:r>
              <a:rPr lang="de-DE" sz="1400" dirty="0" smtClean="0">
                <a:latin typeface="Arial" panose="020B0604020202020204" pitchFamily="34" charset="0"/>
                <a:cs typeface="Arial" panose="020B0604020202020204" pitchFamily="34" charset="0"/>
              </a:rPr>
              <a:t>Warentests: Unerwünschte </a:t>
            </a:r>
            <a:r>
              <a:rPr lang="de-DE" sz="1400" b="1" dirty="0" smtClean="0">
                <a:latin typeface="Arial" panose="020B0604020202020204" pitchFamily="34" charset="0"/>
                <a:cs typeface="Arial" panose="020B0604020202020204" pitchFamily="34" charset="0"/>
              </a:rPr>
              <a:t>Rückstände  aus Mineralöl (</a:t>
            </a:r>
            <a:r>
              <a:rPr lang="de-DE" sz="1400" dirty="0" err="1" smtClean="0">
                <a:latin typeface="Arial" panose="020B0604020202020204" pitchFamily="34" charset="0"/>
                <a:cs typeface="Arial" panose="020B0604020202020204" pitchFamily="34" charset="0"/>
              </a:rPr>
              <a:t>Glycidylestern</a:t>
            </a:r>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18].“ Diese gesundheitsschädigenden Substanzen entstehen bei der Herstellung und Weiterverarbeitung von </a:t>
            </a:r>
            <a:r>
              <a:rPr lang="de-DE" sz="1400" b="1" dirty="0">
                <a:latin typeface="Arial" panose="020B0604020202020204" pitchFamily="34" charset="0"/>
                <a:cs typeface="Arial" panose="020B0604020202020204" pitchFamily="34" charset="0"/>
              </a:rPr>
              <a:t>raffinierten Speiseölen.</a:t>
            </a:r>
          </a:p>
          <a:p>
            <a:pPr marL="447675" lvl="2"/>
            <a:r>
              <a:rPr lang="de-DE" sz="1400" b="1" dirty="0" smtClean="0">
                <a:solidFill>
                  <a:srgbClr val="FF0000"/>
                </a:solidFill>
                <a:latin typeface="Arial" panose="020B0604020202020204" pitchFamily="34" charset="0"/>
                <a:cs typeface="Arial" panose="020B0604020202020204" pitchFamily="34" charset="0"/>
              </a:rPr>
              <a:t>Auch </a:t>
            </a:r>
            <a:r>
              <a:rPr lang="de-DE" sz="1400" b="1" dirty="0">
                <a:solidFill>
                  <a:srgbClr val="FF0000"/>
                </a:solidFill>
                <a:latin typeface="Arial" panose="020B0604020202020204" pitchFamily="34" charset="0"/>
                <a:cs typeface="Arial" panose="020B0604020202020204" pitchFamily="34" charset="0"/>
              </a:rPr>
              <a:t>Biomargarine </a:t>
            </a:r>
            <a:r>
              <a:rPr lang="de-DE" sz="1400" dirty="0">
                <a:solidFill>
                  <a:srgbClr val="FF0000"/>
                </a:solidFill>
                <a:latin typeface="Arial" panose="020B0604020202020204" pitchFamily="34" charset="0"/>
                <a:cs typeface="Arial" panose="020B0604020202020204" pitchFamily="34" charset="0"/>
              </a:rPr>
              <a:t>enthält raffiniertes </a:t>
            </a:r>
            <a:r>
              <a:rPr lang="de-DE" sz="1400" dirty="0" err="1">
                <a:solidFill>
                  <a:srgbClr val="FF0000"/>
                </a:solidFill>
                <a:latin typeface="Arial" panose="020B0604020202020204" pitchFamily="34" charset="0"/>
                <a:cs typeface="Arial" panose="020B0604020202020204" pitchFamily="34" charset="0"/>
              </a:rPr>
              <a:t>Pfanzenöl</a:t>
            </a:r>
            <a:r>
              <a:rPr lang="de-DE" sz="1400" dirty="0">
                <a:solidFill>
                  <a:srgbClr val="FF0000"/>
                </a:solidFill>
                <a:latin typeface="Arial" panose="020B0604020202020204" pitchFamily="34" charset="0"/>
                <a:cs typeface="Arial" panose="020B0604020202020204" pitchFamily="34" charset="0"/>
              </a:rPr>
              <a:t> </a:t>
            </a:r>
          </a:p>
          <a:p>
            <a:pPr marL="447675" lvl="2"/>
            <a:endParaRPr lang="de-DE" sz="1400" dirty="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2. Pflanzensterine</a:t>
            </a:r>
            <a:endParaRPr lang="de-DE" sz="14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Mit P. angereicherte </a:t>
            </a:r>
            <a:r>
              <a:rPr lang="de-DE" sz="1400" b="1" dirty="0">
                <a:latin typeface="Arial" panose="020B0604020202020204" pitchFamily="34" charset="0"/>
                <a:cs typeface="Arial" panose="020B0604020202020204" pitchFamily="34" charset="0"/>
              </a:rPr>
              <a:t>Margarinen sind für Gesunde ungeeignet</a:t>
            </a:r>
            <a:r>
              <a:rPr lang="de-DE" sz="1400" dirty="0">
                <a:latin typeface="Arial" panose="020B0604020202020204" pitchFamily="34" charset="0"/>
                <a:cs typeface="Arial" panose="020B0604020202020204" pitchFamily="34" charset="0"/>
              </a:rPr>
              <a:t>. Sie vermögen zwar das Gesamt- und LDL-Cholesterin zu senken. Ob sie jedoch das Herzinfarktrisiko günstig beeinflussen, wird derzeit kontrovers </a:t>
            </a:r>
            <a:r>
              <a:rPr lang="de-DE" sz="1400" dirty="0" smtClean="0">
                <a:latin typeface="Arial" panose="020B0604020202020204" pitchFamily="34" charset="0"/>
                <a:cs typeface="Arial" panose="020B0604020202020204" pitchFamily="34" charset="0"/>
              </a:rPr>
              <a:t>diskutiert</a:t>
            </a:r>
          </a:p>
          <a:p>
            <a:pPr marL="447675" lvl="2"/>
            <a:r>
              <a:rPr lang="de-DE" sz="1400" dirty="0" err="1" smtClean="0">
                <a:latin typeface="Arial" panose="020B0604020202020204" pitchFamily="34" charset="0"/>
                <a:cs typeface="Arial" panose="020B0604020202020204" pitchFamily="34" charset="0"/>
              </a:rPr>
              <a:t>Carotinoidspiegel</a:t>
            </a:r>
            <a:r>
              <a:rPr lang="de-DE" sz="1400" dirty="0" smtClean="0">
                <a:latin typeface="Arial" panose="020B0604020202020204" pitchFamily="34" charset="0"/>
                <a:cs typeface="Arial" panose="020B0604020202020204" pitchFamily="34" charset="0"/>
              </a:rPr>
              <a:t>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p>
          <a:p>
            <a:pPr marL="447675" lvl="2"/>
            <a:r>
              <a:rPr lang="de-DE" sz="1400" dirty="0" smtClean="0">
                <a:latin typeface="Cambria Math" panose="02040503050406030204" pitchFamily="18" charset="0"/>
                <a:ea typeface="Cambria Math" panose="02040503050406030204" pitchFamily="18" charset="0"/>
                <a:cs typeface="Arial" panose="020B0604020202020204" pitchFamily="34" charset="0"/>
              </a:rPr>
              <a:t>Nicht für Kinder, Schwangere und Stillende</a:t>
            </a:r>
            <a:endParaRPr lang="de-DE" sz="1400" dirty="0">
              <a:latin typeface="Arial" panose="020B0604020202020204" pitchFamily="34" charset="0"/>
              <a:cs typeface="Arial" panose="020B0604020202020204" pitchFamily="34" charset="0"/>
            </a:endParaRPr>
          </a:p>
          <a:p>
            <a:pPr marL="447675" lvl="2"/>
            <a:r>
              <a:rPr lang="de-DE" sz="1400" dirty="0">
                <a:latin typeface="Arial" panose="020B0604020202020204" pitchFamily="34" charset="0"/>
                <a:cs typeface="Arial" panose="020B0604020202020204" pitchFamily="34" charset="0"/>
              </a:rPr>
              <a:t>Quelle: </a:t>
            </a:r>
            <a:r>
              <a:rPr lang="de-DE" sz="1400" dirty="0" smtClean="0">
                <a:latin typeface="Arial" panose="020B0604020202020204" pitchFamily="34" charset="0"/>
                <a:cs typeface="Arial" panose="020B0604020202020204" pitchFamily="34" charset="0"/>
              </a:rPr>
              <a:t>Verbraucherzentrale / </a:t>
            </a:r>
            <a:r>
              <a:rPr lang="de-DE" sz="1400" dirty="0" err="1" smtClean="0">
                <a:latin typeface="Arial" panose="020B0604020202020204" pitchFamily="34" charset="0"/>
                <a:cs typeface="Arial" panose="020B0604020202020204" pitchFamily="34" charset="0"/>
              </a:rPr>
              <a:t>Stitung</a:t>
            </a:r>
            <a:r>
              <a:rPr lang="de-DE" sz="1400" dirty="0" smtClean="0">
                <a:latin typeface="Arial" panose="020B0604020202020204" pitchFamily="34" charset="0"/>
                <a:cs typeface="Arial" panose="020B0604020202020204" pitchFamily="34" charset="0"/>
              </a:rPr>
              <a:t> Warentest</a:t>
            </a:r>
          </a:p>
        </p:txBody>
      </p:sp>
      <p:sp>
        <p:nvSpPr>
          <p:cNvPr id="4" name="Foliennummernplatzhalter 3"/>
          <p:cNvSpPr>
            <a:spLocks noGrp="1"/>
          </p:cNvSpPr>
          <p:nvPr>
            <p:ph type="sldNum" sz="quarter" idx="10"/>
          </p:nvPr>
        </p:nvSpPr>
        <p:spPr/>
        <p:txBody>
          <a:bodyPr/>
          <a:lstStyle/>
          <a:p>
            <a:fld id="{1D9978BB-61F0-42F9-BC38-4CB93FCABAAB}" type="slidenum">
              <a:rPr lang="de-DE" smtClean="0"/>
              <a:t>21</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950" lvl="3"/>
            <a:endParaRPr lang="de-DE" sz="1400" dirty="0" smtClean="0">
              <a:latin typeface="Arial" panose="020B0604020202020204" pitchFamily="34" charset="0"/>
              <a:cs typeface="Arial" panose="020B0604020202020204" pitchFamily="34" charset="0"/>
            </a:endParaRPr>
          </a:p>
          <a:p>
            <a:pPr marL="361950" lvl="3"/>
            <a:r>
              <a:rPr lang="de-DE" sz="1400" dirty="0" smtClean="0">
                <a:latin typeface="Arial" panose="020B0604020202020204" pitchFamily="34" charset="0"/>
                <a:cs typeface="Arial" panose="020B0604020202020204" pitchFamily="34" charset="0"/>
              </a:rPr>
              <a:t>Nüsse haben hohen Stellenwert in der Prävention eines Herzinfarktes</a:t>
            </a:r>
          </a:p>
          <a:p>
            <a:pPr marL="361950" lvl="3"/>
            <a:endParaRPr lang="de-DE" sz="1400" dirty="0">
              <a:latin typeface="Arial" panose="020B0604020202020204" pitchFamily="34" charset="0"/>
              <a:cs typeface="Arial" panose="020B0604020202020204" pitchFamily="34" charset="0"/>
            </a:endParaRPr>
          </a:p>
          <a:p>
            <a:pPr marL="361950" lvl="3"/>
            <a:r>
              <a:rPr lang="de-DE" sz="1400" dirty="0" smtClean="0">
                <a:latin typeface="Arial" panose="020B0604020202020204" pitchFamily="34" charset="0"/>
                <a:cs typeface="Arial" panose="020B0604020202020204" pitchFamily="34" charset="0"/>
              </a:rPr>
              <a:t>Essen Sie Nüsse</a:t>
            </a:r>
          </a:p>
          <a:p>
            <a:pPr marL="361950" lvl="4"/>
            <a:r>
              <a:rPr lang="de-DE" sz="1400" dirty="0" smtClean="0">
                <a:latin typeface="Arial" panose="020B0604020202020204" pitchFamily="34" charset="0"/>
                <a:cs typeface="Arial" panose="020B0604020202020204" pitchFamily="34" charset="0"/>
              </a:rPr>
              <a:t>20 – 30 g täglich </a:t>
            </a:r>
            <a:r>
              <a:rPr lang="de-DE" sz="1400" dirty="0" smtClean="0">
                <a:latin typeface="Cambria Math" panose="02040503050406030204" pitchFamily="18" charset="0"/>
                <a:ea typeface="Cambria Math" panose="02040503050406030204" pitchFamily="18" charset="0"/>
                <a:cs typeface="Arial" panose="020B0604020202020204" pitchFamily="34" charset="0"/>
              </a:rPr>
              <a:t>≙  3– 5 Walnüsse</a:t>
            </a:r>
            <a:r>
              <a:rPr lang="de-DE" sz="1400" dirty="0" smtClean="0">
                <a:latin typeface="Arial" panose="020B0604020202020204" pitchFamily="34" charset="0"/>
                <a:cs typeface="Arial" panose="020B0604020202020204" pitchFamily="34" charset="0"/>
              </a:rPr>
              <a:t> </a:t>
            </a:r>
          </a:p>
          <a:p>
            <a:pPr marL="361950" lvl="4"/>
            <a:endParaRPr lang="de-DE" sz="1400" dirty="0">
              <a:latin typeface="Arial" panose="020B0604020202020204" pitchFamily="34" charset="0"/>
              <a:cs typeface="Arial" panose="020B0604020202020204" pitchFamily="34" charset="0"/>
            </a:endParaRPr>
          </a:p>
          <a:p>
            <a:pPr marL="361950" lvl="4"/>
            <a:r>
              <a:rPr lang="de-DE" sz="1400" dirty="0" smtClean="0">
                <a:latin typeface="Arial" panose="020B0604020202020204" pitchFamily="34" charset="0"/>
                <a:cs typeface="Arial" panose="020B0604020202020204" pitchFamily="34" charset="0"/>
              </a:rPr>
              <a:t>Nüsse knacken entspannt</a:t>
            </a:r>
            <a:endParaRPr lang="de-DE" sz="1400" dirty="0">
              <a:latin typeface="Arial" panose="020B0604020202020204" pitchFamily="34" charset="0"/>
              <a:cs typeface="Arial" panose="020B0604020202020204" pitchFamily="34" charset="0"/>
            </a:endParaRPr>
          </a:p>
          <a:p>
            <a:pPr marL="361950" lvl="2"/>
            <a:endParaRPr lang="de-DE" sz="1400" dirty="0">
              <a:solidFill>
                <a:srgbClr val="FF0000"/>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22</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6213" lvl="2" indent="6350"/>
            <a:r>
              <a:rPr lang="de-DE" sz="1400" dirty="0" smtClean="0">
                <a:latin typeface="Arial" panose="020B0604020202020204" pitchFamily="34" charset="0"/>
                <a:cs typeface="Arial" panose="020B0604020202020204" pitchFamily="34" charset="0"/>
              </a:rPr>
              <a:t>Praktisches Vorgehen</a:t>
            </a:r>
          </a:p>
          <a:p>
            <a:pPr marL="176213" lvl="3" indent="6350"/>
            <a:endParaRPr lang="de-DE" sz="1400" b="1" dirty="0" smtClean="0">
              <a:latin typeface="Arial" panose="020B0604020202020204" pitchFamily="34" charset="0"/>
              <a:cs typeface="Arial" panose="020B0604020202020204" pitchFamily="34" charset="0"/>
            </a:endParaRPr>
          </a:p>
          <a:p>
            <a:pPr marL="176213" lvl="2" indent="6350"/>
            <a:r>
              <a:rPr lang="de-DE" sz="1400" b="1" dirty="0">
                <a:latin typeface="Arial" panose="020B0604020202020204" pitchFamily="34" charset="0"/>
                <a:cs typeface="Arial" panose="020B0604020202020204" pitchFamily="34" charset="0"/>
              </a:rPr>
              <a:t>Entgegen früheren Einschätzungen)</a:t>
            </a:r>
          </a:p>
          <a:p>
            <a:pPr marL="176213" lvl="2" indent="6350"/>
            <a:r>
              <a:rPr lang="de-DE" sz="1400" dirty="0">
                <a:latin typeface="Arial" panose="020B0604020202020204" pitchFamily="34" charset="0"/>
                <a:cs typeface="Arial" panose="020B0604020202020204" pitchFamily="34" charset="0"/>
              </a:rPr>
              <a:t>	</a:t>
            </a:r>
            <a:r>
              <a:rPr lang="de-DE" sz="1400" b="1" dirty="0" err="1">
                <a:latin typeface="Arial" panose="020B0604020202020204" pitchFamily="34" charset="0"/>
                <a:cs typeface="Arial" panose="020B0604020202020204" pitchFamily="34" charset="0"/>
              </a:rPr>
              <a:t>Nahrungschol</a:t>
            </a:r>
            <a:r>
              <a:rPr lang="de-DE" sz="1400" b="1" dirty="0">
                <a:latin typeface="Arial" panose="020B0604020202020204" pitchFamily="34" charset="0"/>
                <a:cs typeface="Arial" panose="020B0604020202020204" pitchFamily="34" charset="0"/>
              </a:rPr>
              <a:t>. wenig Erhöhung. </a:t>
            </a:r>
          </a:p>
          <a:p>
            <a:pPr marL="176213" lvl="2" indent="6350"/>
            <a:r>
              <a:rPr lang="de-DE" sz="1400" dirty="0">
                <a:latin typeface="Arial" panose="020B0604020202020204" pitchFamily="34" charset="0"/>
                <a:cs typeface="Arial" panose="020B0604020202020204" pitchFamily="34" charset="0"/>
              </a:rPr>
              <a:t>	</a:t>
            </a:r>
            <a:r>
              <a:rPr lang="de-DE" sz="1400" b="1" dirty="0">
                <a:latin typeface="Arial" panose="020B0604020202020204" pitchFamily="34" charset="0"/>
                <a:cs typeface="Arial" panose="020B0604020202020204" pitchFamily="34" charset="0"/>
              </a:rPr>
              <a:t>Ausnahme</a:t>
            </a:r>
            <a:r>
              <a:rPr lang="de-DE" sz="1400" dirty="0">
                <a:latin typeface="Arial" panose="020B0604020202020204" pitchFamily="34" charset="0"/>
                <a:cs typeface="Arial" panose="020B0604020202020204" pitchFamily="34" charset="0"/>
              </a:rPr>
              <a:t>: genetische Dispo: deutlich mehr als 50%</a:t>
            </a:r>
          </a:p>
          <a:p>
            <a:pPr marL="176213" lvl="2" indent="6350"/>
            <a:r>
              <a:rPr lang="de-DE" sz="1400" dirty="0">
                <a:latin typeface="Arial" panose="020B0604020202020204" pitchFamily="34" charset="0"/>
                <a:cs typeface="Arial" panose="020B0604020202020204" pitchFamily="34" charset="0"/>
              </a:rPr>
              <a:t>	Vermeidung von </a:t>
            </a:r>
            <a:r>
              <a:rPr lang="de-DE" sz="1400" dirty="0" err="1">
                <a:latin typeface="Arial" panose="020B0604020202020204" pitchFamily="34" charset="0"/>
                <a:cs typeface="Arial" panose="020B0604020202020204" pitchFamily="34" charset="0"/>
              </a:rPr>
              <a:t>Chol</a:t>
            </a:r>
            <a:r>
              <a:rPr lang="de-DE" sz="1400" dirty="0">
                <a:latin typeface="Arial" panose="020B0604020202020204" pitchFamily="34" charset="0"/>
                <a:cs typeface="Arial" panose="020B0604020202020204" pitchFamily="34" charset="0"/>
              </a:rPr>
              <a:t> zwingend notwendig</a:t>
            </a:r>
          </a:p>
          <a:p>
            <a:pPr marL="176213" lvl="3" indent="6350"/>
            <a:endParaRPr lang="de-DE" sz="1400" b="1" dirty="0">
              <a:latin typeface="Arial" panose="020B0604020202020204" pitchFamily="34" charset="0"/>
              <a:cs typeface="Arial" panose="020B0604020202020204" pitchFamily="34" charset="0"/>
            </a:endParaRPr>
          </a:p>
          <a:p>
            <a:pPr marL="176213" lvl="3" indent="6350"/>
            <a:r>
              <a:rPr lang="de-DE" sz="1400" b="1" dirty="0" smtClean="0">
                <a:latin typeface="Arial" panose="020B0604020202020204" pitchFamily="34" charset="0"/>
                <a:cs typeface="Arial" panose="020B0604020202020204" pitchFamily="34" charset="0"/>
              </a:rPr>
              <a:t>DGE Richtwert.  zur Sicherheit nicht mehr als 3 Eier/Woche</a:t>
            </a:r>
          </a:p>
          <a:p>
            <a:pPr marL="176213" lvl="3" indent="6350"/>
            <a:r>
              <a:rPr lang="de-DE" sz="1400" b="1" dirty="0">
                <a:latin typeface="Arial" panose="020B0604020202020204" pitchFamily="34" charset="0"/>
                <a:cs typeface="Arial" panose="020B0604020202020204" pitchFamily="34" charset="0"/>
              </a:rPr>
              <a:t>	</a:t>
            </a:r>
            <a:r>
              <a:rPr lang="de-DE" sz="800" dirty="0">
                <a:latin typeface="Arial" panose="020B0604020202020204" pitchFamily="34" charset="0"/>
                <a:cs typeface="Arial" panose="020B0604020202020204" pitchFamily="34" charset="0"/>
              </a:rPr>
              <a:t> bei den Betroffenen, die man auch „</a:t>
            </a:r>
            <a:r>
              <a:rPr lang="de-DE" sz="800" dirty="0" err="1">
                <a:latin typeface="Arial" panose="020B0604020202020204" pitchFamily="34" charset="0"/>
                <a:cs typeface="Arial" panose="020B0604020202020204" pitchFamily="34" charset="0"/>
              </a:rPr>
              <a:t>Responder</a:t>
            </a:r>
            <a:r>
              <a:rPr lang="de-DE" sz="800" dirty="0">
                <a:latin typeface="Arial" panose="020B0604020202020204" pitchFamily="34" charset="0"/>
                <a:cs typeface="Arial" panose="020B0604020202020204" pitchFamily="34" charset="0"/>
              </a:rPr>
              <a:t>“ nennt, die Aufnahme von Cholesterin </a:t>
            </a:r>
            <a:r>
              <a:rPr lang="de-DE" sz="800" dirty="0" smtClean="0">
                <a:latin typeface="Arial" panose="020B0604020202020204" pitchFamily="34" charset="0"/>
                <a:cs typeface="Arial" panose="020B0604020202020204" pitchFamily="34" charset="0"/>
              </a:rPr>
              <a:t>	wesentlich </a:t>
            </a:r>
            <a:r>
              <a:rPr lang="de-DE" sz="800" dirty="0">
                <a:latin typeface="Arial" panose="020B0604020202020204" pitchFamily="34" charset="0"/>
                <a:cs typeface="Arial" panose="020B0604020202020204" pitchFamily="34" charset="0"/>
              </a:rPr>
              <a:t>stärker ausfällt, ist der Richtwert für die Cholesterinzufuhr von etwa 300 mg pro Tag </a:t>
            </a:r>
            <a:r>
              <a:rPr lang="de-DE" sz="800" dirty="0" smtClean="0">
                <a:latin typeface="Arial" panose="020B0604020202020204" pitchFamily="34" charset="0"/>
                <a:cs typeface="Arial" panose="020B0604020202020204" pitchFamily="34" charset="0"/>
              </a:rPr>
              <a:t>	von </a:t>
            </a:r>
            <a:r>
              <a:rPr lang="de-DE" sz="800" dirty="0">
                <a:latin typeface="Arial" panose="020B0604020202020204" pitchFamily="34" charset="0"/>
                <a:cs typeface="Arial" panose="020B0604020202020204" pitchFamily="34" charset="0"/>
              </a:rPr>
              <a:t>der DGE beibehalten </a:t>
            </a:r>
            <a:r>
              <a:rPr lang="de-DE" sz="800" dirty="0" smtClean="0">
                <a:latin typeface="Arial" panose="020B0604020202020204" pitchFamily="34" charset="0"/>
                <a:cs typeface="Arial" panose="020B0604020202020204" pitchFamily="34" charset="0"/>
              </a:rPr>
              <a:t>werden</a:t>
            </a:r>
            <a:endParaRPr lang="de-DE" sz="800" b="1" dirty="0" smtClean="0">
              <a:latin typeface="Arial" panose="020B0604020202020204" pitchFamily="34" charset="0"/>
              <a:cs typeface="Arial" panose="020B0604020202020204" pitchFamily="34" charset="0"/>
            </a:endParaRPr>
          </a:p>
          <a:p>
            <a:pPr marL="176213" lvl="2" indent="6350"/>
            <a:r>
              <a:rPr lang="de-DE" sz="1400" dirty="0" smtClean="0">
                <a:latin typeface="Arial" panose="020B0604020202020204" pitchFamily="34" charset="0"/>
                <a:cs typeface="Arial" panose="020B0604020202020204" pitchFamily="34" charset="0"/>
              </a:rPr>
              <a:t>	2 </a:t>
            </a:r>
            <a:r>
              <a:rPr lang="de-DE" sz="1400" dirty="0">
                <a:latin typeface="Arial" panose="020B0604020202020204" pitchFamily="34" charset="0"/>
                <a:cs typeface="Arial" panose="020B0604020202020204" pitchFamily="34" charset="0"/>
              </a:rPr>
              <a:t>-3 Eier wöchentlich </a:t>
            </a:r>
          </a:p>
          <a:p>
            <a:pPr marL="176213" lvl="2" indent="6350"/>
            <a:endParaRPr lang="de-DE" sz="1400" b="1" dirty="0" smtClean="0">
              <a:latin typeface="Arial" panose="020B0604020202020204" pitchFamily="34" charset="0"/>
              <a:cs typeface="Arial" panose="020B0604020202020204" pitchFamily="34" charset="0"/>
            </a:endParaRPr>
          </a:p>
          <a:p>
            <a:pPr marL="176213" lvl="2" indent="6350"/>
            <a:endParaRPr lang="de-DE" sz="1400" dirty="0" smtClean="0">
              <a:latin typeface="Arial" panose="020B0604020202020204" pitchFamily="34" charset="0"/>
              <a:cs typeface="Arial" panose="020B0604020202020204" pitchFamily="34" charset="0"/>
            </a:endParaRPr>
          </a:p>
          <a:p>
            <a:pPr marL="176213" lvl="2" indent="6350"/>
            <a:r>
              <a:rPr lang="de-DE" sz="1400" b="1" dirty="0" smtClean="0">
                <a:latin typeface="Arial" panose="020B0604020202020204" pitchFamily="34" charset="0"/>
                <a:cs typeface="Arial" panose="020B0604020202020204" pitchFamily="34" charset="0"/>
              </a:rPr>
              <a:t>Sehr cholesterinreiche LM wie Innereien / Meeresfrüchte selten essen</a:t>
            </a:r>
          </a:p>
          <a:p>
            <a:pPr marL="176213" lvl="2" indent="6350"/>
            <a:endParaRPr lang="de-DE" sz="1400" dirty="0">
              <a:latin typeface="Arial" panose="020B0604020202020204" pitchFamily="34" charset="0"/>
              <a:cs typeface="Arial" panose="020B0604020202020204" pitchFamily="34" charset="0"/>
            </a:endParaRPr>
          </a:p>
          <a:p>
            <a:pPr marL="176213" lvl="2" indent="6350"/>
            <a:r>
              <a:rPr lang="de-DE" sz="1000" dirty="0" smtClean="0">
                <a:latin typeface="Arial" panose="020B0604020202020204" pitchFamily="34" charset="0"/>
                <a:cs typeface="Arial" panose="020B0604020202020204" pitchFamily="34" charset="0"/>
              </a:rPr>
              <a:t>. </a:t>
            </a:r>
            <a:endParaRPr lang="de-DE" sz="10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23</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24</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25</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26</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27</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966612" lvl="2"/>
            <a:endParaRPr lang="de-DE" sz="3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28</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0"/>
            <a:endParaRPr lang="de-DE" sz="1400" dirty="0" smtClean="0">
              <a:solidFill>
                <a:prstClr val="black"/>
              </a:solidFill>
              <a:latin typeface="Arial" panose="020B0604020202020204" pitchFamily="34" charset="0"/>
              <a:cs typeface="Arial" panose="020B0604020202020204" pitchFamily="34" charset="0"/>
            </a:endParaRPr>
          </a:p>
          <a:p>
            <a:pPr marL="447675" lvl="0"/>
            <a:endParaRPr lang="de-DE" sz="1400" dirty="0">
              <a:solidFill>
                <a:prstClr val="black"/>
              </a:solidFill>
              <a:latin typeface="Arial" panose="020B0604020202020204" pitchFamily="34" charset="0"/>
              <a:cs typeface="Arial" panose="020B0604020202020204" pitchFamily="34" charset="0"/>
            </a:endParaRPr>
          </a:p>
          <a:p>
            <a:pPr marL="447675" lvl="0"/>
            <a:r>
              <a:rPr lang="de-DE" sz="1400" dirty="0" smtClean="0">
                <a:solidFill>
                  <a:prstClr val="black"/>
                </a:solidFill>
                <a:latin typeface="Arial" panose="020B0604020202020204" pitchFamily="34" charset="0"/>
                <a:cs typeface="Arial" panose="020B0604020202020204" pitchFamily="34" charset="0"/>
              </a:rPr>
              <a:t>Anders als beim LDL-Cholesterin:</a:t>
            </a:r>
          </a:p>
          <a:p>
            <a:pPr marL="447675" lvl="0"/>
            <a:r>
              <a:rPr lang="de-DE" sz="1400" dirty="0" smtClean="0">
                <a:solidFill>
                  <a:prstClr val="black"/>
                </a:solidFill>
                <a:latin typeface="Arial" panose="020B0604020202020204" pitchFamily="34" charset="0"/>
                <a:cs typeface="Arial" panose="020B0604020202020204" pitchFamily="34" charset="0"/>
              </a:rPr>
              <a:t>Hier </a:t>
            </a:r>
            <a:r>
              <a:rPr lang="de-DE" sz="1400" b="1" dirty="0" smtClean="0">
                <a:solidFill>
                  <a:prstClr val="black"/>
                </a:solidFill>
                <a:latin typeface="Arial" panose="020B0604020202020204" pitchFamily="34" charset="0"/>
                <a:cs typeface="Arial" panose="020B0604020202020204" pitchFamily="34" charset="0"/>
              </a:rPr>
              <a:t>Erhöhung durch Alkohol und Kohlenhydrate in der Nahrung</a:t>
            </a:r>
          </a:p>
          <a:p>
            <a:pPr marL="447675" lvl="0"/>
            <a:endParaRPr lang="de-DE" sz="1400" dirty="0" smtClean="0">
              <a:solidFill>
                <a:prstClr val="black"/>
              </a:solidFill>
              <a:latin typeface="Arial" panose="020B0604020202020204" pitchFamily="34" charset="0"/>
              <a:cs typeface="Arial" panose="020B0604020202020204" pitchFamily="34" charset="0"/>
            </a:endParaRPr>
          </a:p>
          <a:p>
            <a:pPr marL="447675" lvl="0"/>
            <a:r>
              <a:rPr lang="de-DE" sz="1400" dirty="0">
                <a:solidFill>
                  <a:prstClr val="black"/>
                </a:solidFill>
                <a:latin typeface="Arial" panose="020B0604020202020204" pitchFamily="34" charset="0"/>
                <a:cs typeface="Arial" panose="020B0604020202020204" pitchFamily="34" charset="0"/>
              </a:rPr>
              <a:t>Anders als beim LDL-Cholesterin:</a:t>
            </a:r>
          </a:p>
          <a:p>
            <a:pPr marL="447675" lvl="0"/>
            <a:r>
              <a:rPr lang="de-DE" sz="1400" dirty="0">
                <a:solidFill>
                  <a:prstClr val="black"/>
                </a:solidFill>
                <a:latin typeface="Arial" panose="020B0604020202020204" pitchFamily="34" charset="0"/>
                <a:cs typeface="Arial" panose="020B0604020202020204" pitchFamily="34" charset="0"/>
              </a:rPr>
              <a:t>Hier </a:t>
            </a:r>
            <a:r>
              <a:rPr lang="de-DE" sz="1400" b="1" dirty="0">
                <a:solidFill>
                  <a:prstClr val="black"/>
                </a:solidFill>
                <a:latin typeface="Arial" panose="020B0604020202020204" pitchFamily="34" charset="0"/>
                <a:cs typeface="Arial" panose="020B0604020202020204" pitchFamily="34" charset="0"/>
              </a:rPr>
              <a:t>Erhöhung durch Alkohol und Kohlenhydrate in der </a:t>
            </a:r>
            <a:r>
              <a:rPr lang="de-DE" sz="1400" b="1" dirty="0" smtClean="0">
                <a:solidFill>
                  <a:prstClr val="black"/>
                </a:solidFill>
                <a:latin typeface="Arial" panose="020B0604020202020204" pitchFamily="34" charset="0"/>
                <a:cs typeface="Arial" panose="020B0604020202020204" pitchFamily="34" charset="0"/>
              </a:rPr>
              <a:t>Nahrung.</a:t>
            </a:r>
          </a:p>
          <a:p>
            <a:pPr marL="447675" lvl="0"/>
            <a:endParaRPr lang="de-DE" sz="1400" b="1" dirty="0">
              <a:solidFill>
                <a:prstClr val="black"/>
              </a:solidFill>
              <a:latin typeface="Arial" panose="020B0604020202020204" pitchFamily="34" charset="0"/>
              <a:cs typeface="Arial" panose="020B0604020202020204" pitchFamily="34" charset="0"/>
            </a:endParaRPr>
          </a:p>
          <a:p>
            <a:pPr marL="447675" lvl="0"/>
            <a:r>
              <a:rPr lang="de-DE" sz="1400" b="1" dirty="0" smtClean="0">
                <a:solidFill>
                  <a:prstClr val="black"/>
                </a:solidFill>
                <a:latin typeface="Arial" panose="020B0604020202020204" pitchFamily="34" charset="0"/>
                <a:cs typeface="Arial" panose="020B0604020202020204" pitchFamily="34" charset="0"/>
              </a:rPr>
              <a:t>Werden der Leber Alkohol und Zucker angeboten, dann bleiben die Fette übrig und führen zu einer Erhöhung der </a:t>
            </a:r>
            <a:r>
              <a:rPr lang="de-DE" sz="1400" b="1" dirty="0" err="1" smtClean="0">
                <a:solidFill>
                  <a:prstClr val="black"/>
                </a:solidFill>
                <a:latin typeface="Arial" panose="020B0604020202020204" pitchFamily="34" charset="0"/>
                <a:cs typeface="Arial" panose="020B0604020202020204" pitchFamily="34" charset="0"/>
              </a:rPr>
              <a:t>Triglyzeride</a:t>
            </a:r>
            <a:endParaRPr lang="de-DE" sz="1400" b="1" dirty="0">
              <a:solidFill>
                <a:prstClr val="black"/>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29</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a:r>
              <a:rPr lang="de-DE" sz="1400" b="0" i="1" dirty="0" smtClean="0">
                <a:latin typeface="Arial" panose="020B0604020202020204" pitchFamily="34" charset="0"/>
                <a:cs typeface="Arial" panose="020B0604020202020204" pitchFamily="34" charset="0"/>
              </a:rPr>
              <a:t>Vermeidbare</a:t>
            </a:r>
            <a:r>
              <a:rPr lang="de-DE" sz="1400" b="0" i="1" baseline="0" dirty="0" smtClean="0">
                <a:latin typeface="Arial" panose="020B0604020202020204" pitchFamily="34" charset="0"/>
                <a:cs typeface="Arial" panose="020B0604020202020204" pitchFamily="34" charset="0"/>
              </a:rPr>
              <a:t> R.</a:t>
            </a:r>
            <a:endParaRPr lang="de-DE" sz="1400" b="0" i="1" dirty="0" smtClean="0">
              <a:latin typeface="Arial" panose="020B0604020202020204" pitchFamily="34" charset="0"/>
              <a:cs typeface="Arial" panose="020B0604020202020204" pitchFamily="34" charset="0"/>
            </a:endParaRPr>
          </a:p>
          <a:p>
            <a:pPr marL="447675"/>
            <a:r>
              <a:rPr lang="de-DE" sz="1600" b="1" dirty="0" smtClean="0">
                <a:latin typeface="Arial" panose="020B0604020202020204" pitchFamily="34" charset="0"/>
                <a:cs typeface="Arial" panose="020B0604020202020204" pitchFamily="34" charset="0"/>
              </a:rPr>
              <a:t>Übergewicht</a:t>
            </a:r>
          </a:p>
          <a:p>
            <a:pPr marL="447675"/>
            <a:r>
              <a:rPr lang="de-DE" sz="1400" dirty="0" smtClean="0">
                <a:latin typeface="Arial" panose="020B0604020202020204" pitchFamily="34" charset="0"/>
                <a:cs typeface="Arial" panose="020B0604020202020204" pitchFamily="34" charset="0"/>
              </a:rPr>
              <a:t>Voraussetzung für spätere Empfehlungen zu </a:t>
            </a:r>
            <a:r>
              <a:rPr lang="de-DE" sz="1400" dirty="0" err="1" smtClean="0">
                <a:latin typeface="Arial" panose="020B0604020202020204" pitchFamily="34" charset="0"/>
                <a:cs typeface="Arial" panose="020B0604020202020204" pitchFamily="34" charset="0"/>
              </a:rPr>
              <a:t>erh</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LDLCholesterin</a:t>
            </a:r>
            <a:r>
              <a:rPr lang="de-DE" sz="1400" dirty="0" smtClean="0">
                <a:latin typeface="Arial" panose="020B0604020202020204" pitchFamily="34" charset="0"/>
                <a:cs typeface="Arial" panose="020B0604020202020204" pitchFamily="34" charset="0"/>
              </a:rPr>
              <a:t> / TG:</a:t>
            </a:r>
            <a:endParaRPr lang="de-DE" sz="1400" dirty="0">
              <a:latin typeface="Arial" panose="020B0604020202020204" pitchFamily="34" charset="0"/>
              <a:cs typeface="Arial" panose="020B0604020202020204" pitchFamily="34" charset="0"/>
            </a:endParaRPr>
          </a:p>
          <a:p>
            <a:pPr marL="447675"/>
            <a:r>
              <a:rPr lang="de-DE" sz="1400" b="1" dirty="0" smtClean="0">
                <a:latin typeface="Arial" panose="020B0604020202020204" pitchFamily="34" charset="0"/>
                <a:cs typeface="Arial" panose="020B0604020202020204" pitchFamily="34" charset="0"/>
              </a:rPr>
              <a:t>Angepasste </a:t>
            </a:r>
            <a:r>
              <a:rPr lang="de-DE" sz="1400" b="1" dirty="0">
                <a:latin typeface="Arial" panose="020B0604020202020204" pitchFamily="34" charset="0"/>
                <a:cs typeface="Arial" panose="020B0604020202020204" pitchFamily="34" charset="0"/>
              </a:rPr>
              <a:t>Kalorienzufuhr</a:t>
            </a:r>
            <a:r>
              <a:rPr lang="de-DE" sz="1400" dirty="0" smtClean="0">
                <a:latin typeface="Arial" panose="020B0604020202020204" pitchFamily="34" charset="0"/>
                <a:cs typeface="Arial" panose="020B0604020202020204" pitchFamily="34" charset="0"/>
              </a:rPr>
              <a:t>,</a:t>
            </a:r>
          </a:p>
          <a:p>
            <a:pPr marL="447675"/>
            <a:r>
              <a:rPr lang="de-DE" sz="1400" dirty="0" err="1" smtClean="0">
                <a:latin typeface="Arial" panose="020B0604020202020204" pitchFamily="34" charset="0"/>
                <a:cs typeface="Arial" panose="020B0604020202020204" pitchFamily="34" charset="0"/>
              </a:rPr>
              <a:t>KöGe</a:t>
            </a:r>
            <a:r>
              <a:rPr lang="de-DE" sz="1400" dirty="0" smtClean="0">
                <a:latin typeface="Arial" panose="020B0604020202020204" pitchFamily="34" charset="0"/>
                <a:cs typeface="Arial" panose="020B0604020202020204" pitchFamily="34" charset="0"/>
              </a:rPr>
              <a:t> halten / langsam abzunehmen.  Jedes Kilogramm </a:t>
            </a:r>
          </a:p>
          <a:p>
            <a:pPr marL="447675"/>
            <a:r>
              <a:rPr lang="de-DE" sz="1400" dirty="0" smtClean="0">
                <a:latin typeface="Arial" panose="020B0604020202020204" pitchFamily="34" charset="0"/>
                <a:cs typeface="Arial" panose="020B0604020202020204" pitchFamily="34" charset="0"/>
              </a:rPr>
              <a:t>Energiegehalt </a:t>
            </a:r>
            <a:r>
              <a:rPr lang="de-DE" sz="1400" dirty="0">
                <a:latin typeface="Arial" panose="020B0604020202020204" pitchFamily="34" charset="0"/>
                <a:cs typeface="Arial" panose="020B0604020202020204" pitchFamily="34" charset="0"/>
              </a:rPr>
              <a:t>nicht deutlich über dem „</a:t>
            </a:r>
            <a:r>
              <a:rPr lang="de-DE" sz="1400" dirty="0" smtClean="0">
                <a:latin typeface="Arial" panose="020B0604020202020204" pitchFamily="34" charset="0"/>
                <a:cs typeface="Arial" panose="020B0604020202020204" pitchFamily="34" charset="0"/>
              </a:rPr>
              <a:t>Soll“ : sonst </a:t>
            </a:r>
            <a:r>
              <a:rPr lang="de-DE" dirty="0" smtClean="0"/>
              <a:t>↯ </a:t>
            </a:r>
            <a:r>
              <a:rPr lang="de-DE" sz="1400" dirty="0" smtClean="0">
                <a:latin typeface="Arial" panose="020B0604020202020204" pitchFamily="34" charset="0"/>
                <a:cs typeface="Arial" panose="020B0604020202020204" pitchFamily="34" charset="0"/>
              </a:rPr>
              <a:t> kunstvoller Nahrungszusammenstellungen</a:t>
            </a:r>
          </a:p>
          <a:p>
            <a:pPr marL="447675"/>
            <a:r>
              <a:rPr lang="de-DE" sz="1400" dirty="0" smtClean="0">
                <a:latin typeface="Arial" panose="020B0604020202020204" pitchFamily="34" charset="0"/>
                <a:cs typeface="Arial" panose="020B0604020202020204" pitchFamily="34" charset="0"/>
              </a:rPr>
              <a:t>Wie abnehmen?</a:t>
            </a:r>
          </a:p>
          <a:p>
            <a:pPr marL="447675"/>
            <a:r>
              <a:rPr lang="de-DE" sz="1400" dirty="0" smtClean="0">
                <a:latin typeface="Arial" panose="020B0604020202020204" pitchFamily="34" charset="0"/>
                <a:cs typeface="Arial" panose="020B0604020202020204" pitchFamily="34" charset="0"/>
              </a:rPr>
              <a:t>Gruppe, langsam, keine Blitzdiäten, 10 % reichen erstmal</a:t>
            </a:r>
          </a:p>
          <a:p>
            <a:pPr marL="447675"/>
            <a:endParaRPr lang="de-DE" sz="1400" b="1" dirty="0" smtClean="0">
              <a:latin typeface="Arial" panose="020B0604020202020204" pitchFamily="34" charset="0"/>
              <a:cs typeface="Arial" panose="020B0604020202020204" pitchFamily="34" charset="0"/>
            </a:endParaRPr>
          </a:p>
          <a:p>
            <a:pPr marL="447675"/>
            <a:r>
              <a:rPr lang="de-DE" sz="1600" b="1" dirty="0">
                <a:latin typeface="Arial" panose="020B0604020202020204" pitchFamily="34" charset="0"/>
                <a:cs typeface="Arial" panose="020B0604020202020204" pitchFamily="34" charset="0"/>
              </a:rPr>
              <a:t>Rauchen</a:t>
            </a:r>
            <a:r>
              <a:rPr lang="de-DE" sz="1400" dirty="0">
                <a:latin typeface="Arial" panose="020B0604020202020204" pitchFamily="34" charset="0"/>
                <a:cs typeface="Arial" panose="020B0604020202020204" pitchFamily="34" charset="0"/>
              </a:rPr>
              <a:t> ist ein </a:t>
            </a:r>
            <a:r>
              <a:rPr lang="de-DE" sz="1400" dirty="0" smtClean="0">
                <a:latin typeface="Arial" panose="020B0604020202020204" pitchFamily="34" charset="0"/>
                <a:cs typeface="Arial" panose="020B0604020202020204" pitchFamily="34" charset="0"/>
              </a:rPr>
              <a:t>weiterer vermeidbarer </a:t>
            </a:r>
            <a:r>
              <a:rPr lang="de-DE" sz="1400" dirty="0" err="1" smtClean="0">
                <a:latin typeface="Arial" panose="020B0604020202020204" pitchFamily="34" charset="0"/>
                <a:cs typeface="Arial" panose="020B0604020202020204" pitchFamily="34" charset="0"/>
              </a:rPr>
              <a:t>Risikofakter</a:t>
            </a:r>
            <a:endParaRPr lang="de-DE" sz="1400" dirty="0" smtClean="0">
              <a:latin typeface="Arial" panose="020B0604020202020204" pitchFamily="34" charset="0"/>
              <a:cs typeface="Arial" panose="020B0604020202020204" pitchFamily="34" charset="0"/>
            </a:endParaRPr>
          </a:p>
          <a:p>
            <a:pPr marL="447675"/>
            <a:r>
              <a:rPr lang="de-DE" sz="1400" dirty="0" smtClean="0">
                <a:latin typeface="Arial" panose="020B0604020202020204" pitchFamily="34" charset="0"/>
                <a:cs typeface="Arial" panose="020B0604020202020204" pitchFamily="34" charset="0"/>
              </a:rPr>
              <a:t>Ranking ganz oben. Machen </a:t>
            </a:r>
            <a:r>
              <a:rPr lang="de-DE" sz="1400" dirty="0">
                <a:latin typeface="Arial" panose="020B0604020202020204" pitchFamily="34" charset="0"/>
                <a:cs typeface="Arial" panose="020B0604020202020204" pitchFamily="34" charset="0"/>
              </a:rPr>
              <a:t>Sie den Rauchausstieg  nicht allein…. Rauchertelefone. </a:t>
            </a:r>
            <a:r>
              <a:rPr lang="de-DE" sz="1400" dirty="0">
                <a:latin typeface="Arial" panose="020B0604020202020204" pitchFamily="34" charset="0"/>
                <a:cs typeface="Arial" panose="020B0604020202020204" pitchFamily="34" charset="0"/>
                <a:hlinkClick r:id="rId3"/>
              </a:rPr>
              <a:t>www.bzga.de</a:t>
            </a:r>
            <a:endParaRPr lang="de-DE" sz="1400" dirty="0">
              <a:latin typeface="Arial" panose="020B0604020202020204" pitchFamily="34" charset="0"/>
              <a:cs typeface="Arial" panose="020B0604020202020204" pitchFamily="34" charset="0"/>
            </a:endParaRPr>
          </a:p>
          <a:p>
            <a:pPr marL="447675"/>
            <a:r>
              <a:rPr lang="de-DE" sz="1400" dirty="0" smtClean="0">
                <a:latin typeface="Arial" panose="020B0604020202020204" pitchFamily="34" charset="0"/>
                <a:cs typeface="Arial" panose="020B0604020202020204" pitchFamily="34" charset="0"/>
              </a:rPr>
              <a:t>Nebenbei HDL </a:t>
            </a:r>
            <a:r>
              <a:rPr lang="de-DE" sz="1400" dirty="0">
                <a:latin typeface="Arial" panose="020B0604020202020204" pitchFamily="34" charset="0"/>
                <a:cs typeface="Arial" panose="020B0604020202020204" pitchFamily="34" charset="0"/>
              </a:rPr>
              <a:t>steigt.</a:t>
            </a:r>
          </a:p>
          <a:p>
            <a:pPr marL="447675"/>
            <a:endParaRPr lang="de-DE" sz="1400" b="1" dirty="0" smtClean="0">
              <a:latin typeface="Arial" panose="020B0604020202020204" pitchFamily="34" charset="0"/>
              <a:cs typeface="Arial" panose="020B0604020202020204" pitchFamily="34" charset="0"/>
            </a:endParaRPr>
          </a:p>
          <a:p>
            <a:pPr marL="447675"/>
            <a:r>
              <a:rPr lang="de-DE" sz="1600" b="1" dirty="0" smtClean="0">
                <a:latin typeface="Arial" panose="020B0604020202020204" pitchFamily="34" charset="0"/>
                <a:cs typeface="Arial" panose="020B0604020202020204" pitchFamily="34" charset="0"/>
              </a:rPr>
              <a:t>Bewegungsmangel:</a:t>
            </a:r>
          </a:p>
          <a:p>
            <a:pPr marL="447675"/>
            <a:r>
              <a:rPr lang="de-DE" sz="1400" dirty="0" smtClean="0">
                <a:latin typeface="Arial" panose="020B0604020202020204" pitchFamily="34" charset="0"/>
                <a:cs typeface="Arial" panose="020B0604020202020204" pitchFamily="34" charset="0"/>
              </a:rPr>
              <a:t>Auch kleinere moderate Bewegungseinheiten im Alltag, helfen, das HI Risiko zu senken.</a:t>
            </a:r>
            <a:endParaRPr lang="de-DE" sz="1400" dirty="0">
              <a:latin typeface="Arial" panose="020B0604020202020204" pitchFamily="34" charset="0"/>
              <a:cs typeface="Arial" panose="020B0604020202020204" pitchFamily="34" charset="0"/>
            </a:endParaRPr>
          </a:p>
          <a:p>
            <a:pPr marL="447675"/>
            <a:r>
              <a:rPr lang="de-DE" dirty="0"/>
              <a:t>30 Minuten zügiges Gehen (etwa 3 km)</a:t>
            </a:r>
            <a:endParaRPr lang="de-DE" sz="1400" dirty="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66725" lvl="2" indent="-19050"/>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r>
              <a:rPr lang="de-DE" dirty="0" smtClean="0"/>
              <a:t> </a:t>
            </a:r>
            <a:fld id="{1D9978BB-61F0-42F9-BC38-4CB93FCABAAB}" type="slidenum">
              <a:rPr lang="de-DE" smtClean="0"/>
              <a:t>3</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a:r>
              <a:rPr lang="de-DE" sz="1400" b="1" dirty="0" smtClean="0">
                <a:latin typeface="Arial" panose="020B0604020202020204" pitchFamily="34" charset="0"/>
                <a:cs typeface="Arial" panose="020B0604020202020204" pitchFamily="34" charset="0"/>
              </a:rPr>
              <a:t>regelmäßige körperliche Aktivität: </a:t>
            </a:r>
          </a:p>
          <a:p>
            <a:pPr marL="447675"/>
            <a:r>
              <a:rPr lang="de-DE" sz="1400" b="1"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5 x / Woche sollten Sie für 30 min/  		moderate </a:t>
            </a:r>
            <a:r>
              <a:rPr lang="de-DE" sz="1400" dirty="0" err="1" smtClean="0">
                <a:latin typeface="Arial" panose="020B0604020202020204" pitchFamily="34" charset="0"/>
                <a:cs typeface="Arial" panose="020B0604020202020204" pitchFamily="34" charset="0"/>
              </a:rPr>
              <a:t>Intens</a:t>
            </a:r>
            <a:r>
              <a:rPr lang="de-DE" sz="1400" dirty="0" smtClean="0">
                <a:latin typeface="Arial" panose="020B0604020202020204" pitchFamily="34" charset="0"/>
                <a:cs typeface="Arial" panose="020B0604020202020204" pitchFamily="34" charset="0"/>
              </a:rPr>
              <a:t>. </a:t>
            </a:r>
          </a:p>
          <a:p>
            <a:pPr marL="447675" lvl="2"/>
            <a:r>
              <a:rPr lang="de-DE" sz="1400" dirty="0" smtClean="0">
                <a:latin typeface="Arial" panose="020B0604020202020204" pitchFamily="34" charset="0"/>
                <a:cs typeface="Arial" panose="020B0604020202020204" pitchFamily="34" charset="0"/>
              </a:rPr>
              <a:t>		</a:t>
            </a:r>
          </a:p>
          <a:p>
            <a:pPr marL="447675" lvl="2"/>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Exzessiven Ausdauersport vermeiden 		(Leber)</a:t>
            </a:r>
          </a:p>
          <a:p>
            <a:pPr marL="447675" lvl="2"/>
            <a:endParaRPr lang="de-DE" sz="1400" dirty="0">
              <a:latin typeface="Arial" panose="020B0604020202020204" pitchFamily="34" charset="0"/>
              <a:cs typeface="Arial" panose="020B0604020202020204" pitchFamily="34" charset="0"/>
            </a:endParaRPr>
          </a:p>
          <a:p>
            <a:pPr marL="447675"/>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Gewicht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u="sng" dirty="0">
                <a:latin typeface="Arial" panose="020B0604020202020204" pitchFamily="34" charset="0"/>
                <a:cs typeface="Arial" panose="020B0604020202020204" pitchFamily="34" charset="0"/>
              </a:rPr>
              <a:t>oder wird gehalten</a:t>
            </a:r>
          </a:p>
          <a:p>
            <a:pPr marL="447675"/>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HDL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smtClean="0">
              <a:latin typeface="Arial" panose="020B0604020202020204" pitchFamily="34" charset="0"/>
              <a:cs typeface="Arial" panose="020B0604020202020204" pitchFamily="34" charset="0"/>
            </a:endParaRPr>
          </a:p>
          <a:p>
            <a:pPr marL="447675"/>
            <a:endParaRPr lang="de-DE" sz="1400" dirty="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Gewichtsabnahme </a:t>
            </a:r>
          </a:p>
          <a:p>
            <a:pPr marL="447675" lvl="2"/>
            <a:r>
              <a:rPr lang="de-DE" sz="1400" dirty="0" smtClean="0">
                <a:latin typeface="Arial" panose="020B0604020202020204" pitchFamily="34" charset="0"/>
                <a:cs typeface="Arial" panose="020B0604020202020204" pitchFamily="34" charset="0"/>
              </a:rPr>
              <a:t>	5 </a:t>
            </a:r>
            <a:r>
              <a:rPr lang="de-DE" sz="1400" dirty="0">
                <a:latin typeface="Arial" panose="020B0604020202020204" pitchFamily="34" charset="0"/>
                <a:cs typeface="Arial" panose="020B0604020202020204" pitchFamily="34" charset="0"/>
              </a:rPr>
              <a:t>– 10 % </a:t>
            </a:r>
            <a:r>
              <a:rPr lang="de-DE" sz="1400" dirty="0" smtClean="0">
                <a:latin typeface="Arial" panose="020B0604020202020204" pitchFamily="34" charset="0"/>
                <a:ea typeface="Cambria Math" panose="02040503050406030204" pitchFamily="18" charset="0"/>
                <a:cs typeface="Arial" panose="020B0604020202020204" pitchFamily="34" charset="0"/>
              </a:rPr>
              <a:t>⤑ TG ⤓ </a:t>
            </a:r>
            <a:r>
              <a:rPr lang="de-DE" sz="1400" dirty="0" smtClean="0">
                <a:latin typeface="Arial" panose="020B0604020202020204" pitchFamily="34" charset="0"/>
                <a:cs typeface="Arial" panose="020B0604020202020204" pitchFamily="34" charset="0"/>
              </a:rPr>
              <a:t>um </a:t>
            </a:r>
            <a:r>
              <a:rPr lang="de-DE" sz="1400" dirty="0">
                <a:latin typeface="Arial" panose="020B0604020202020204" pitchFamily="34" charset="0"/>
                <a:cs typeface="Arial" panose="020B0604020202020204" pitchFamily="34" charset="0"/>
              </a:rPr>
              <a:t>mindestens 20 </a:t>
            </a:r>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Richter</a:t>
            </a:r>
            <a:r>
              <a:rPr lang="de-DE" sz="1400" dirty="0" smtClean="0">
                <a:latin typeface="Arial" panose="020B0604020202020204" pitchFamily="34" charset="0"/>
                <a:cs typeface="Arial" panose="020B0604020202020204" pitchFamily="34" charset="0"/>
              </a:rPr>
              <a:t>)</a:t>
            </a:r>
          </a:p>
          <a:p>
            <a:pPr marL="447675" lvl="2"/>
            <a:endParaRPr lang="de-DE" sz="1400" dirty="0">
              <a:latin typeface="Arial" panose="020B0604020202020204" pitchFamily="34" charset="0"/>
              <a:cs typeface="Arial" panose="020B0604020202020204" pitchFamily="34" charset="0"/>
            </a:endParaRPr>
          </a:p>
          <a:p>
            <a:pPr marL="447675" lvl="4"/>
            <a:r>
              <a:rPr lang="de-DE" sz="1400" b="1" dirty="0" smtClean="0">
                <a:latin typeface="Arial" panose="020B0604020202020204" pitchFamily="34" charset="0"/>
                <a:cs typeface="Arial" panose="020B0604020202020204" pitchFamily="34" charset="0"/>
              </a:rPr>
              <a:t>5 Mahlzeiten </a:t>
            </a:r>
            <a:r>
              <a:rPr lang="de-DE" sz="1400" dirty="0" smtClean="0">
                <a:latin typeface="Arial" panose="020B0604020202020204" pitchFamily="34" charset="0"/>
                <a:cs typeface="Arial" panose="020B0604020202020204" pitchFamily="34" charset="0"/>
              </a:rPr>
              <a:t>entlasten Leber / Fettverbrennung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smtClean="0">
              <a:latin typeface="Arial" panose="020B0604020202020204" pitchFamily="34" charset="0"/>
              <a:cs typeface="Arial" panose="020B0604020202020204" pitchFamily="34" charset="0"/>
            </a:endParaRPr>
          </a:p>
          <a:p>
            <a:pPr marL="447675" lvl="4"/>
            <a:endParaRPr lang="de-DE" sz="1400" b="1" dirty="0">
              <a:latin typeface="Arial" panose="020B0604020202020204" pitchFamily="34" charset="0"/>
              <a:cs typeface="Arial" panose="020B0604020202020204" pitchFamily="34" charset="0"/>
            </a:endParaRPr>
          </a:p>
          <a:p>
            <a:pPr marL="447675"/>
            <a:endParaRPr lang="de-DE" sz="1400" dirty="0" smtClean="0">
              <a:latin typeface="Arial" panose="020B0604020202020204" pitchFamily="34" charset="0"/>
              <a:cs typeface="Arial" panose="020B0604020202020204" pitchFamily="34" charset="0"/>
            </a:endParaRPr>
          </a:p>
          <a:p>
            <a:pPr marL="447675"/>
            <a:r>
              <a:rPr lang="de-DE" sz="1400"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Ernährungsumstellung</a:t>
            </a:r>
            <a:r>
              <a:rPr lang="de-DE" sz="1400" dirty="0" smtClean="0">
                <a:latin typeface="Arial" panose="020B0604020202020204" pitchFamily="34" charset="0"/>
                <a:cs typeface="Arial" panose="020B0604020202020204" pitchFamily="34" charset="0"/>
              </a:rPr>
              <a:t>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30</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endParaRPr lang="de-DE" sz="14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1. Bei vielen </a:t>
            </a:r>
            <a:r>
              <a:rPr lang="de-DE" sz="1400" b="1" dirty="0" smtClean="0">
                <a:latin typeface="Arial" panose="020B0604020202020204" pitchFamily="34" charset="0"/>
                <a:cs typeface="Arial" panose="020B0604020202020204" pitchFamily="34" charset="0"/>
              </a:rPr>
              <a:t>reicht Alkoholverzicht</a:t>
            </a:r>
            <a:r>
              <a:rPr lang="de-DE" sz="1400" dirty="0" smtClean="0">
                <a:latin typeface="Arial" panose="020B0604020202020204" pitchFamily="34" charset="0"/>
                <a:cs typeface="Arial" panose="020B0604020202020204" pitchFamily="34" charset="0"/>
              </a:rPr>
              <a:t>, um TG in Normalbereich </a:t>
            </a:r>
          </a:p>
          <a:p>
            <a:pPr marL="447675" lvl="2"/>
            <a:endParaRPr lang="de-DE" sz="1400" dirty="0" smtClean="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a:p>
            <a:pPr marL="447675" lvl="3"/>
            <a:r>
              <a:rPr lang="de-DE" sz="1400" dirty="0" smtClean="0">
                <a:latin typeface="Arial" panose="020B0604020202020204" pitchFamily="34" charset="0"/>
                <a:cs typeface="Arial" panose="020B0604020202020204" pitchFamily="34" charset="0"/>
              </a:rPr>
              <a:t>	Alkohol</a:t>
            </a:r>
            <a:endParaRPr lang="de-DE" sz="1400" dirty="0">
              <a:latin typeface="Arial" panose="020B0604020202020204" pitchFamily="34" charset="0"/>
              <a:cs typeface="Arial" panose="020B0604020202020204" pitchFamily="34" charset="0"/>
            </a:endParaRPr>
          </a:p>
          <a:p>
            <a:pPr marL="447675" lvl="4"/>
            <a:r>
              <a:rPr lang="de-DE" sz="1400" dirty="0" smtClean="0">
                <a:latin typeface="Arial" panose="020B0604020202020204" pitchFamily="34" charset="0"/>
                <a:cs typeface="Arial" panose="020B0604020202020204" pitchFamily="34" charset="0"/>
              </a:rPr>
              <a:t>	bereits </a:t>
            </a:r>
            <a:r>
              <a:rPr lang="de-DE" sz="1400" dirty="0">
                <a:latin typeface="Arial" panose="020B0604020202020204" pitchFamily="34" charset="0"/>
                <a:cs typeface="Arial" panose="020B0604020202020204" pitchFamily="34" charset="0"/>
              </a:rPr>
              <a:t>ein kleines Bier (0,33 l) oder Wein kann </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Triglyzeride</a:t>
            </a:r>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sehr stark erhöhen</a:t>
            </a:r>
          </a:p>
          <a:p>
            <a:pPr marL="447675" lvl="2"/>
            <a:endParaRPr lang="de-DE" sz="1400" dirty="0" smtClean="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a:p>
            <a:pPr marL="447675" lvl="2"/>
            <a:endParaRPr lang="de-DE" sz="1400" dirty="0" smtClean="0">
              <a:latin typeface="Arial" panose="020B0604020202020204" pitchFamily="34" charset="0"/>
              <a:cs typeface="Arial" panose="020B0604020202020204" pitchFamily="34" charset="0"/>
            </a:endParaRP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ea typeface="Cambria Math" panose="02040503050406030204" pitchFamily="18"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pPr marL="447675" lvl="2"/>
            <a:endParaRPr lang="de-DE" sz="1400" baseline="0" dirty="0" smtClean="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a:p>
            <a:pPr lvl="2"/>
            <a:endParaRPr lang="de-DE" sz="1400" dirty="0">
              <a:latin typeface="Arial" panose="020B0604020202020204" pitchFamily="34" charset="0"/>
              <a:cs typeface="Arial" panose="020B0604020202020204" pitchFamily="34" charset="0"/>
            </a:endParaRPr>
          </a:p>
          <a:p>
            <a:pPr marL="412750" lvl="2" indent="-463550"/>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31</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dirty="0" smtClean="0">
                <a:latin typeface="Arial" panose="020B0604020202020204" pitchFamily="34" charset="0"/>
                <a:cs typeface="Arial" panose="020B0604020202020204" pitchFamily="34" charset="0"/>
              </a:rPr>
              <a:t>Es gibt heute Biersorten, die Sie genießen können</a:t>
            </a:r>
            <a:endParaRPr lang="de-DE" sz="1400" dirty="0">
              <a:latin typeface="Arial" panose="020B0604020202020204" pitchFamily="34" charset="0"/>
              <a:cs typeface="Arial" panose="020B0604020202020204" pitchFamily="34" charset="0"/>
            </a:endParaRP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alkoholfrei und kohlenhydratarm</a:t>
            </a:r>
          </a:p>
          <a:p>
            <a:pPr marL="447675" lvl="2"/>
            <a:r>
              <a:rPr lang="de-DE" sz="1400" dirty="0" smtClean="0">
                <a:latin typeface="Arial" panose="020B0604020202020204" pitchFamily="34" charset="0"/>
                <a:cs typeface="Arial" panose="020B0604020202020204" pitchFamily="34" charset="0"/>
              </a:rPr>
              <a:t>enthalten nur 2-3 g KH  </a:t>
            </a:r>
            <a:r>
              <a:rPr lang="de-DE" sz="1400" dirty="0">
                <a:latin typeface="Arial" panose="020B0604020202020204" pitchFamily="34" charset="0"/>
                <a:cs typeface="Arial" panose="020B0604020202020204" pitchFamily="34" charset="0"/>
              </a:rPr>
              <a:t>/ 100 </a:t>
            </a:r>
            <a:r>
              <a:rPr lang="de-DE" sz="1400" dirty="0" smtClean="0">
                <a:latin typeface="Arial" panose="020B0604020202020204" pitchFamily="34" charset="0"/>
                <a:cs typeface="Arial" panose="020B0604020202020204" pitchFamily="34" charset="0"/>
              </a:rPr>
              <a:t>ml.</a:t>
            </a:r>
          </a:p>
          <a:p>
            <a:pPr marL="447675" lvl="2"/>
            <a:r>
              <a:rPr lang="de-DE" sz="1400" dirty="0" smtClean="0">
                <a:latin typeface="Arial" panose="020B0604020202020204" pitchFamily="34" charset="0"/>
                <a:cs typeface="Arial" panose="020B0604020202020204" pitchFamily="34" charset="0"/>
              </a:rPr>
              <a:t>Es gibt sie in jedem gut sortiertem Getränkemarkt</a:t>
            </a:r>
          </a:p>
          <a:p>
            <a:pPr marL="447675" lvl="2"/>
            <a:r>
              <a:rPr lang="de-DE" sz="1400" dirty="0" smtClean="0">
                <a:latin typeface="Arial" panose="020B0604020202020204" pitchFamily="34" charset="0"/>
                <a:cs typeface="Arial" panose="020B0604020202020204" pitchFamily="34" charset="0"/>
              </a:rPr>
              <a:t> (friesisches Brauhaus: Jever Fun z.B.)</a:t>
            </a:r>
            <a:endParaRPr lang="de-DE" sz="1400" dirty="0">
              <a:latin typeface="Arial" panose="020B0604020202020204" pitchFamily="34" charset="0"/>
              <a:cs typeface="Arial" panose="020B0604020202020204" pitchFamily="34" charset="0"/>
            </a:endParaRPr>
          </a:p>
          <a:p>
            <a:pPr lvl="2" indent="-966612"/>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32</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dirty="0">
                <a:latin typeface="Arial" panose="020B0604020202020204" pitchFamily="34" charset="0"/>
                <a:cs typeface="Arial" panose="020B0604020202020204" pitchFamily="34" charset="0"/>
              </a:rPr>
              <a:t>2. </a:t>
            </a:r>
            <a:r>
              <a:rPr lang="de-DE" sz="1400" b="1" dirty="0">
                <a:latin typeface="Arial" panose="020B0604020202020204" pitchFamily="34" charset="0"/>
                <a:cs typeface="Arial" panose="020B0604020202020204" pitchFamily="34" charset="0"/>
              </a:rPr>
              <a:t>Große Mengen schneller </a:t>
            </a:r>
            <a:r>
              <a:rPr lang="de-DE" sz="1400" b="1" dirty="0" smtClean="0">
                <a:latin typeface="Arial" panose="020B0604020202020204" pitchFamily="34" charset="0"/>
                <a:cs typeface="Arial" panose="020B0604020202020204" pitchFamily="34" charset="0"/>
              </a:rPr>
              <a:t>Kohlenhydrate</a:t>
            </a:r>
          </a:p>
          <a:p>
            <a:pPr marL="447675" lvl="2"/>
            <a:endParaRPr lang="de-DE" sz="1400" b="1" dirty="0">
              <a:latin typeface="Arial" panose="020B0604020202020204" pitchFamily="34" charset="0"/>
              <a:cs typeface="Arial" panose="020B0604020202020204" pitchFamily="34" charset="0"/>
            </a:endParaRPr>
          </a:p>
          <a:p>
            <a:pPr marL="447675" lvl="2"/>
            <a:r>
              <a:rPr lang="de-DE" sz="1400" b="1"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Fructose, Glucose, Saccharose in </a:t>
            </a:r>
            <a:r>
              <a:rPr lang="de-DE" sz="1400" dirty="0" smtClean="0">
                <a:latin typeface="Arial" panose="020B0604020202020204" pitchFamily="34" charset="0"/>
                <a:cs typeface="Arial" panose="020B0604020202020204" pitchFamily="34" charset="0"/>
              </a:rPr>
              <a:t>H2O gelöst:</a:t>
            </a:r>
            <a:endParaRPr lang="de-DE" sz="1400" dirty="0">
              <a:latin typeface="Arial" panose="020B0604020202020204" pitchFamily="34" charset="0"/>
              <a:cs typeface="Arial" panose="020B0604020202020204" pitchFamily="34" charset="0"/>
            </a:endParaRPr>
          </a:p>
          <a:p>
            <a:pPr marL="447675" lvl="2"/>
            <a:r>
              <a:rPr lang="de-DE" sz="1400" dirty="0">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pPr marL="447675" lvl="2"/>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zuckerhaltigen </a:t>
            </a:r>
            <a:r>
              <a:rPr lang="de-DE" sz="1400" dirty="0">
                <a:latin typeface="Arial" panose="020B0604020202020204" pitchFamily="34" charset="0"/>
                <a:cs typeface="Arial" panose="020B0604020202020204" pitchFamily="34" charset="0"/>
              </a:rPr>
              <a:t>Softdrinks</a:t>
            </a:r>
          </a:p>
          <a:p>
            <a:pPr marL="447675" lvl="2"/>
            <a:r>
              <a:rPr lang="de-DE" sz="1400" dirty="0">
                <a:latin typeface="Arial" panose="020B0604020202020204" pitchFamily="34" charset="0"/>
                <a:cs typeface="Arial" panose="020B0604020202020204" pitchFamily="34" charset="0"/>
              </a:rPr>
              <a:t>	auch </a:t>
            </a:r>
            <a:r>
              <a:rPr lang="de-DE" sz="1400" dirty="0" smtClean="0">
                <a:latin typeface="Arial" panose="020B0604020202020204" pitchFamily="34" charset="0"/>
                <a:cs typeface="Arial" panose="020B0604020202020204" pitchFamily="34" charset="0"/>
              </a:rPr>
              <a:t>Fruchtsäfte</a:t>
            </a:r>
          </a:p>
          <a:p>
            <a:pPr marL="447675" lvl="2"/>
            <a:r>
              <a:rPr lang="de-DE" sz="1400" dirty="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Smoothies</a:t>
            </a:r>
            <a:endParaRPr lang="de-DE" sz="1400" dirty="0">
              <a:latin typeface="Arial" panose="020B0604020202020204" pitchFamily="34" charset="0"/>
              <a:cs typeface="Arial" panose="020B0604020202020204" pitchFamily="34" charset="0"/>
            </a:endParaRPr>
          </a:p>
          <a:p>
            <a:pPr lvl="2" indent="-966612"/>
            <a:r>
              <a:rPr lang="de-DE" sz="1400" dirty="0" smtClean="0">
                <a:latin typeface="Arial" panose="020B0604020202020204" pitchFamily="34" charset="0"/>
                <a:cs typeface="Arial" panose="020B0604020202020204" pitchFamily="34" charset="0"/>
              </a:rPr>
              <a:t>	Kompotte</a:t>
            </a:r>
          </a:p>
          <a:p>
            <a:pPr lvl="2" indent="-966612"/>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frisch gepresste Säfte</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33</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3"/>
            <a:endParaRPr lang="de-DE" sz="1400" dirty="0" smtClean="0">
              <a:latin typeface="Arial" panose="020B0604020202020204" pitchFamily="34" charset="0"/>
              <a:cs typeface="Arial" panose="020B0604020202020204" pitchFamily="34" charset="0"/>
            </a:endParaRPr>
          </a:p>
          <a:p>
            <a:pPr marL="447675" lvl="3"/>
            <a:r>
              <a:rPr lang="de-DE" sz="1400" dirty="0" smtClean="0">
                <a:latin typeface="Arial" panose="020B0604020202020204" pitchFamily="34" charset="0"/>
                <a:cs typeface="Arial" panose="020B0604020202020204" pitchFamily="34" charset="0"/>
              </a:rPr>
              <a:t>Auf Süßigkeiten müssen Sie nicht verzichten, möglich sind meist:</a:t>
            </a:r>
          </a:p>
          <a:p>
            <a:pPr marL="447675" lvl="3"/>
            <a:r>
              <a:rPr lang="de-DE" sz="1400" dirty="0" smtClean="0">
                <a:latin typeface="Arial" panose="020B0604020202020204" pitchFamily="34" charset="0"/>
                <a:cs typeface="Arial" panose="020B0604020202020204" pitchFamily="34" charset="0"/>
              </a:rPr>
              <a:t> </a:t>
            </a:r>
          </a:p>
          <a:p>
            <a:pPr marL="447675" lvl="5"/>
            <a:r>
              <a:rPr lang="de-DE" sz="1400" dirty="0" smtClean="0">
                <a:latin typeface="Arial" panose="020B0604020202020204" pitchFamily="34" charset="0"/>
                <a:cs typeface="Arial" panose="020B0604020202020204" pitchFamily="34" charset="0"/>
              </a:rPr>
              <a:t>Eine Kugel Milcheis oder</a:t>
            </a:r>
          </a:p>
          <a:p>
            <a:pPr marL="447675" lvl="5"/>
            <a:r>
              <a:rPr lang="de-DE" sz="1400" dirty="0" smtClean="0">
                <a:latin typeface="Arial" panose="020B0604020202020204" pitchFamily="34" charset="0"/>
                <a:cs typeface="Arial" panose="020B0604020202020204" pitchFamily="34" charset="0"/>
              </a:rPr>
              <a:t>25 g Schokolade oder</a:t>
            </a:r>
          </a:p>
          <a:p>
            <a:pPr marL="447675" lvl="5"/>
            <a:r>
              <a:rPr lang="de-DE" sz="1400" dirty="0" smtClean="0">
                <a:latin typeface="Arial" panose="020B0604020202020204" pitchFamily="34" charset="0"/>
                <a:cs typeface="Arial" panose="020B0604020202020204" pitchFamily="34" charset="0"/>
              </a:rPr>
              <a:t>Kleines Stück Kuchen  oder</a:t>
            </a:r>
          </a:p>
          <a:p>
            <a:pPr marL="447675" lvl="5"/>
            <a:r>
              <a:rPr lang="de-DE" sz="1400" dirty="0" smtClean="0">
                <a:latin typeface="Arial" panose="020B0604020202020204" pitchFamily="34" charset="0"/>
                <a:cs typeface="Arial" panose="020B0604020202020204" pitchFamily="34" charset="0"/>
              </a:rPr>
              <a:t>ein Müsliriegel</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34</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buNone/>
            </a:pPr>
            <a:r>
              <a:rPr lang="de-DE" sz="1400" b="1" i="1" dirty="0" smtClean="0">
                <a:solidFill>
                  <a:prstClr val="black"/>
                </a:solidFill>
                <a:latin typeface="Arial" panose="020B0604020202020204" pitchFamily="34" charset="0"/>
                <a:cs typeface="Arial" panose="020B0604020202020204" pitchFamily="34" charset="0"/>
              </a:rPr>
              <a:t>Wenn</a:t>
            </a:r>
            <a:r>
              <a:rPr lang="de-DE" sz="1400" b="1" i="1" baseline="0" dirty="0" smtClean="0">
                <a:solidFill>
                  <a:prstClr val="black"/>
                </a:solidFill>
                <a:latin typeface="Arial" panose="020B0604020202020204" pitchFamily="34" charset="0"/>
                <a:cs typeface="Arial" panose="020B0604020202020204" pitchFamily="34" charset="0"/>
              </a:rPr>
              <a:t> das alles noch nicht reicht:</a:t>
            </a:r>
          </a:p>
          <a:p>
            <a:pPr marL="447675" lvl="2">
              <a:buNone/>
            </a:pPr>
            <a:endParaRPr lang="de-DE" sz="1400" b="1" dirty="0" smtClean="0">
              <a:solidFill>
                <a:prstClr val="black"/>
              </a:solidFill>
              <a:latin typeface="Arial" panose="020B0604020202020204" pitchFamily="34" charset="0"/>
              <a:cs typeface="Arial" panose="020B0604020202020204" pitchFamily="34" charset="0"/>
            </a:endParaRPr>
          </a:p>
          <a:p>
            <a:pPr marL="447675" lvl="2">
              <a:buNone/>
            </a:pPr>
            <a:r>
              <a:rPr lang="de-DE" sz="1400" b="1" dirty="0" smtClean="0">
                <a:solidFill>
                  <a:prstClr val="black"/>
                </a:solidFill>
                <a:latin typeface="Arial" panose="020B0604020202020204" pitchFamily="34" charset="0"/>
                <a:cs typeface="Arial" panose="020B0604020202020204" pitchFamily="34" charset="0"/>
              </a:rPr>
              <a:t>Täglich maximal eine Handvoll, Kartoffeln, Reis, Nudeln </a:t>
            </a:r>
            <a:r>
              <a:rPr lang="de-DE" sz="1400" dirty="0" smtClean="0">
                <a:solidFill>
                  <a:prstClr val="black"/>
                </a:solidFill>
                <a:latin typeface="Arial" panose="020B0604020202020204" pitchFamily="34" charset="0"/>
                <a:cs typeface="Arial" panose="020B0604020202020204" pitchFamily="34" charset="0"/>
              </a:rPr>
              <a:t>oder Pfannkuchen</a:t>
            </a:r>
            <a:r>
              <a:rPr lang="de-DE" sz="1400" baseline="0" dirty="0" smtClean="0">
                <a:solidFill>
                  <a:prstClr val="black"/>
                </a:solidFill>
                <a:latin typeface="Arial" panose="020B0604020202020204" pitchFamily="34" charset="0"/>
                <a:cs typeface="Arial" panose="020B0604020202020204" pitchFamily="34" charset="0"/>
              </a:rPr>
              <a:t> (KH vom Stärketyp).</a:t>
            </a:r>
          </a:p>
          <a:p>
            <a:pPr marL="447675" lvl="2">
              <a:buNone/>
            </a:pPr>
            <a:endParaRPr lang="de-DE" sz="1400" dirty="0" smtClean="0">
              <a:solidFill>
                <a:prstClr val="black"/>
              </a:solidFill>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Wenn Sie</a:t>
            </a:r>
            <a:r>
              <a:rPr lang="de-DE" sz="1400" baseline="0" dirty="0" smtClean="0">
                <a:latin typeface="Arial" panose="020B0604020202020204" pitchFamily="34" charset="0"/>
                <a:cs typeface="Arial" panose="020B0604020202020204" pitchFamily="34" charset="0"/>
              </a:rPr>
              <a:t> überhaupt keine Vollkornnudeln mögen, dann können Sie auch </a:t>
            </a:r>
            <a:r>
              <a:rPr lang="de-DE" sz="1400" b="1" baseline="0" dirty="0" smtClean="0">
                <a:latin typeface="Arial" panose="020B0604020202020204" pitchFamily="34" charset="0"/>
                <a:cs typeface="Arial" panose="020B0604020202020204" pitchFamily="34" charset="0"/>
              </a:rPr>
              <a:t>italienische Hartweizennudeln „al </a:t>
            </a:r>
            <a:r>
              <a:rPr lang="de-DE" sz="1400" b="1" baseline="0" dirty="0" err="1" smtClean="0">
                <a:latin typeface="Arial" panose="020B0604020202020204" pitchFamily="34" charset="0"/>
                <a:cs typeface="Arial" panose="020B0604020202020204" pitchFamily="34" charset="0"/>
              </a:rPr>
              <a:t>dente</a:t>
            </a:r>
            <a:r>
              <a:rPr lang="de-DE" sz="1400" b="1" baseline="0" dirty="0" smtClean="0">
                <a:latin typeface="Arial" panose="020B0604020202020204" pitchFamily="34" charset="0"/>
                <a:cs typeface="Arial" panose="020B0604020202020204" pitchFamily="34" charset="0"/>
              </a:rPr>
              <a:t>“ kochen und zusammen mit Gemüse essen.</a:t>
            </a:r>
          </a:p>
          <a:p>
            <a:pPr marL="447675" lvl="2"/>
            <a:endParaRPr lang="de-DE" sz="1400" baseline="0" dirty="0" smtClean="0">
              <a:latin typeface="Arial" panose="020B0604020202020204" pitchFamily="34" charset="0"/>
              <a:cs typeface="Arial" panose="020B0604020202020204" pitchFamily="34" charset="0"/>
            </a:endParaRPr>
          </a:p>
          <a:p>
            <a:pPr marL="447675" lvl="2"/>
            <a:r>
              <a:rPr lang="de-DE" sz="1400" baseline="0" dirty="0" smtClean="0">
                <a:latin typeface="Arial" panose="020B0604020202020204" pitchFamily="34" charset="0"/>
                <a:cs typeface="Arial" panose="020B0604020202020204" pitchFamily="34" charset="0"/>
              </a:rPr>
              <a:t>Nochmal erhitzt, in Form von Toast, schmeckt VK-Brot den meisten Menschen besser , da es weniger bitter schmeckt. </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35</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r>
              <a:rPr lang="de-DE" sz="1400" dirty="0">
                <a:latin typeface="Arial" panose="020B0604020202020204" pitchFamily="34" charset="0"/>
                <a:cs typeface="Arial" panose="020B0604020202020204" pitchFamily="34" charset="0"/>
              </a:rPr>
              <a:t>Essen Sie nicht mehr als zwei Handvoll frisches Obst pro </a:t>
            </a:r>
            <a:r>
              <a:rPr lang="de-DE" sz="1400" dirty="0" smtClean="0">
                <a:latin typeface="Arial" panose="020B0604020202020204" pitchFamily="34" charset="0"/>
                <a:cs typeface="Arial" panose="020B0604020202020204" pitchFamily="34" charset="0"/>
              </a:rPr>
              <a:t>Tag</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(normale Menge)</a:t>
            </a:r>
          </a:p>
          <a:p>
            <a:pPr marL="447675" lvl="2"/>
            <a:endParaRPr lang="de-DE" sz="1400" dirty="0">
              <a:latin typeface="Arial" panose="020B0604020202020204" pitchFamily="34" charset="0"/>
              <a:cs typeface="Arial" panose="020B0604020202020204" pitchFamily="34" charset="0"/>
            </a:endParaRPr>
          </a:p>
          <a:p>
            <a:pPr marL="447675" lvl="2" indent="-447675" defTabSz="966612">
              <a:defRPr/>
            </a:pPr>
            <a:r>
              <a:rPr lang="de-DE" sz="1400" baseline="0" dirty="0" smtClean="0">
                <a:latin typeface="Arial" panose="020B0604020202020204" pitchFamily="34" charset="0"/>
                <a:cs typeface="Arial" panose="020B0604020202020204" pitchFamily="34" charset="0"/>
              </a:rPr>
              <a:t>	</a:t>
            </a:r>
          </a:p>
          <a:p>
            <a:pPr marL="447675" lvl="2" indent="-447675" defTabSz="966612">
              <a:defRPr/>
            </a:pPr>
            <a:r>
              <a:rPr lang="de-DE" sz="1400" baseline="0" dirty="0" smtClean="0">
                <a:latin typeface="Arial" panose="020B0604020202020204" pitchFamily="34" charset="0"/>
                <a:cs typeface="Arial" panose="020B0604020202020204" pitchFamily="34" charset="0"/>
              </a:rPr>
              <a:t>	günstig niedriger </a:t>
            </a:r>
            <a:r>
              <a:rPr lang="de-DE" sz="1400" baseline="0" dirty="0" err="1" smtClean="0">
                <a:latin typeface="Arial" panose="020B0604020202020204" pitchFamily="34" charset="0"/>
                <a:cs typeface="Arial" panose="020B0604020202020204" pitchFamily="34" charset="0"/>
              </a:rPr>
              <a:t>Fructosegehalt</a:t>
            </a:r>
            <a:r>
              <a:rPr lang="de-DE" sz="1400" b="1" baseline="0"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Papaya, Avocado, Beerenobst </a:t>
            </a:r>
          </a:p>
          <a:p>
            <a:pPr marL="638175" lvl="1"/>
            <a:r>
              <a:rPr lang="de-DE" b="1" dirty="0" err="1" smtClean="0"/>
              <a:t>Cranberries</a:t>
            </a:r>
            <a:r>
              <a:rPr lang="de-DE" b="1" dirty="0"/>
              <a:t>:</a:t>
            </a:r>
            <a:r>
              <a:rPr lang="de-DE" dirty="0"/>
              <a:t> 46 kcal, 4,0 g</a:t>
            </a:r>
          </a:p>
          <a:p>
            <a:pPr marL="638175" lvl="1"/>
            <a:r>
              <a:rPr lang="de-DE" b="1" dirty="0"/>
              <a:t>Himbeeren:</a:t>
            </a:r>
            <a:r>
              <a:rPr lang="de-DE" dirty="0"/>
              <a:t> 53 kcal, 4,4 g</a:t>
            </a:r>
          </a:p>
          <a:p>
            <a:pPr marL="638175" lvl="1"/>
            <a:r>
              <a:rPr lang="de-DE" b="1" dirty="0" smtClean="0"/>
              <a:t>Johannisbeeren, rot:</a:t>
            </a:r>
            <a:r>
              <a:rPr lang="de-DE" dirty="0" smtClean="0"/>
              <a:t> </a:t>
            </a:r>
            <a:r>
              <a:rPr lang="de-DE" dirty="0"/>
              <a:t>36 kcal, 4,7 g</a:t>
            </a:r>
          </a:p>
          <a:p>
            <a:pPr marL="638175" lvl="1"/>
            <a:r>
              <a:rPr lang="de-DE" b="1" dirty="0"/>
              <a:t>Erdbeeren:</a:t>
            </a:r>
            <a:r>
              <a:rPr lang="de-DE" dirty="0"/>
              <a:t> 33 kcal, 4,9 g</a:t>
            </a:r>
          </a:p>
          <a:p>
            <a:pPr marL="638175" lvl="1"/>
            <a:r>
              <a:rPr lang="de-DE" b="1" dirty="0"/>
              <a:t>Brombeeren:</a:t>
            </a:r>
            <a:r>
              <a:rPr lang="de-DE" dirty="0"/>
              <a:t> 43 kcal, 4,9 g</a:t>
            </a:r>
          </a:p>
          <a:p>
            <a:pPr marL="638175" lvl="1"/>
            <a:r>
              <a:rPr lang="de-DE" b="1" dirty="0"/>
              <a:t>Heidelbeeren:</a:t>
            </a:r>
            <a:r>
              <a:rPr lang="de-DE" dirty="0"/>
              <a:t> 42 kcal, 6,0 </a:t>
            </a:r>
            <a:r>
              <a:rPr lang="de-DE" dirty="0" smtClean="0"/>
              <a:t>g</a:t>
            </a:r>
            <a:endParaRPr lang="de-DE" sz="1400" dirty="0" smtClean="0">
              <a:latin typeface="Arial" panose="020B0604020202020204" pitchFamily="34" charset="0"/>
              <a:cs typeface="Arial" panose="020B0604020202020204" pitchFamily="34" charset="0"/>
            </a:endParaRPr>
          </a:p>
          <a:p>
            <a:pPr marL="447675" lvl="2" indent="-447675" defTabSz="966612">
              <a:defRPr/>
            </a:pPr>
            <a:endParaRPr lang="de-DE" sz="1400" dirty="0">
              <a:latin typeface="Arial" panose="020B0604020202020204" pitchFamily="34" charset="0"/>
              <a:cs typeface="Arial" panose="020B0604020202020204" pitchFamily="34" charset="0"/>
            </a:endParaRPr>
          </a:p>
          <a:p>
            <a:pPr marL="447675" lvl="2"/>
            <a:r>
              <a:rPr lang="de-DE" sz="1400" b="1" dirty="0">
                <a:latin typeface="Arial" panose="020B0604020202020204" pitchFamily="34" charset="0"/>
                <a:cs typeface="Arial" panose="020B0604020202020204" pitchFamily="34" charset="0"/>
              </a:rPr>
              <a:t>Ungeeignet </a:t>
            </a:r>
            <a:r>
              <a:rPr lang="de-DE" sz="1400" b="1" dirty="0" smtClean="0">
                <a:latin typeface="Arial" panose="020B0604020202020204" pitchFamily="34" charset="0"/>
                <a:cs typeface="Arial" panose="020B0604020202020204" pitchFamily="34" charset="0"/>
              </a:rPr>
              <a:t>sind</a:t>
            </a:r>
          </a:p>
          <a:p>
            <a:pPr marL="447675" lvl="2"/>
            <a:r>
              <a:rPr lang="de-DE" sz="1400" dirty="0" smtClean="0">
                <a:latin typeface="Arial" panose="020B0604020202020204" pitchFamily="34" charset="0"/>
                <a:cs typeface="Arial" panose="020B0604020202020204" pitchFamily="34" charset="0"/>
              </a:rPr>
              <a:t>Weintrauben</a:t>
            </a:r>
          </a:p>
          <a:p>
            <a:pPr marL="447675" lvl="2"/>
            <a:r>
              <a:rPr lang="de-DE" sz="1400" dirty="0" smtClean="0">
                <a:latin typeface="Arial" panose="020B0604020202020204" pitchFamily="34" charset="0"/>
                <a:cs typeface="Arial" panose="020B0604020202020204" pitchFamily="34" charset="0"/>
              </a:rPr>
              <a:t>frisch </a:t>
            </a:r>
            <a:r>
              <a:rPr lang="de-DE" sz="1400" dirty="0">
                <a:latin typeface="Arial" panose="020B0604020202020204" pitchFamily="34" charset="0"/>
                <a:cs typeface="Arial" panose="020B0604020202020204" pitchFamily="34" charset="0"/>
              </a:rPr>
              <a:t>gepresste Säfte, </a:t>
            </a:r>
          </a:p>
          <a:p>
            <a:pPr marL="447675" lvl="2"/>
            <a:r>
              <a:rPr lang="de-DE" sz="1400" dirty="0" err="1">
                <a:latin typeface="Arial" panose="020B0604020202020204" pitchFamily="34" charset="0"/>
                <a:cs typeface="Arial" panose="020B0604020202020204" pitchFamily="34" charset="0"/>
              </a:rPr>
              <a:t>Smoothies</a:t>
            </a:r>
            <a:r>
              <a:rPr lang="de-DE" sz="1400" dirty="0">
                <a:latin typeface="Arial" panose="020B0604020202020204" pitchFamily="34" charset="0"/>
                <a:cs typeface="Arial" panose="020B0604020202020204" pitchFamily="34" charset="0"/>
              </a:rPr>
              <a:t>, </a:t>
            </a:r>
          </a:p>
          <a:p>
            <a:pPr marL="447675" lvl="2"/>
            <a:r>
              <a:rPr lang="de-DE" sz="1400" dirty="0">
                <a:latin typeface="Arial" panose="020B0604020202020204" pitchFamily="34" charset="0"/>
                <a:cs typeface="Arial" panose="020B0604020202020204" pitchFamily="34" charset="0"/>
              </a:rPr>
              <a:t>Dosenobst, </a:t>
            </a:r>
          </a:p>
          <a:p>
            <a:pPr marL="447675" lvl="2"/>
            <a:r>
              <a:rPr lang="de-DE" sz="1400" dirty="0">
                <a:latin typeface="Arial" panose="020B0604020202020204" pitchFamily="34" charset="0"/>
                <a:cs typeface="Arial" panose="020B0604020202020204" pitchFamily="34" charset="0"/>
              </a:rPr>
              <a:t>Kompott ,</a:t>
            </a:r>
          </a:p>
          <a:p>
            <a:pPr marL="447675" lvl="2"/>
            <a:r>
              <a:rPr lang="de-DE" sz="1400" dirty="0" smtClean="0">
                <a:latin typeface="Arial" panose="020B0604020202020204" pitchFamily="34" charset="0"/>
                <a:cs typeface="Arial" panose="020B0604020202020204" pitchFamily="34" charset="0"/>
              </a:rPr>
              <a:t>Trockenobst</a:t>
            </a:r>
          </a:p>
          <a:p>
            <a:pPr marL="447675" lvl="2" indent="-447675" defTabSz="966612">
              <a:defRPr/>
            </a:pPr>
            <a:r>
              <a:rPr lang="de-DE" sz="1400" dirty="0">
                <a:latin typeface="Arial" panose="020B0604020202020204" pitchFamily="34" charset="0"/>
                <a:cs typeface="Arial" panose="020B0604020202020204" pitchFamily="34" charset="0"/>
              </a:rPr>
              <a:t>	</a:t>
            </a:r>
            <a:r>
              <a:rPr lang="de-DE" sz="800" i="1" dirty="0" smtClean="0">
                <a:latin typeface="Arial" panose="020B0604020202020204" pitchFamily="34" charset="0"/>
                <a:cs typeface="Arial" panose="020B0604020202020204" pitchFamily="34" charset="0"/>
              </a:rPr>
              <a:t>TG: Fructose</a:t>
            </a:r>
            <a:r>
              <a:rPr lang="de-DE" sz="800" i="1" dirty="0">
                <a:latin typeface="Arial" panose="020B0604020202020204" pitchFamily="34" charset="0"/>
                <a:cs typeface="Arial" panose="020B0604020202020204" pitchFamily="34" charset="0"/>
              </a:rPr>
              <a:t>, Glucose, Saccharose, Xylit, Sorbit</a:t>
            </a:r>
          </a:p>
          <a:p>
            <a:pPr marL="447675" lvl="2" indent="-447675" defTabSz="966612">
              <a:defRPr/>
            </a:pPr>
            <a:endParaRPr lang="de-DE" sz="800" i="1"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36</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12750" lvl="2" indent="34925"/>
            <a:r>
              <a:rPr lang="de-DE" sz="1400" dirty="0" smtClean="0">
                <a:latin typeface="Arial" panose="020B0604020202020204" pitchFamily="34" charset="0"/>
                <a:cs typeface="Arial" panose="020B0604020202020204" pitchFamily="34" charset="0"/>
              </a:rPr>
              <a:t>Ich hoffe, ich konnte Ihnen nahe legen, dass Ernährung gezielt umgestellt werden muss, abgestimmt auf die jeweilig Fettstoffwechselstörung. Häufig werden immer noch pauschale Empfehlungen wie weniger Fett zu essen gegeben. Sie sollten der  Vergangenheit angehören.</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37</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2" indent="-966612"/>
            <a:endParaRPr lang="de-DE" sz="2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38</a:t>
            </a:fld>
            <a:endParaRPr lang="de-DE"/>
          </a:p>
        </p:txBody>
      </p:sp>
    </p:spTree>
    <p:extLst>
      <p:ext uri="{BB962C8B-B14F-4D97-AF65-F5344CB8AC3E}">
        <p14:creationId xmlns:p14="http://schemas.microsoft.com/office/powerpoint/2010/main" val="27056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defTabSz="966612">
              <a:defRPr/>
            </a:pPr>
            <a:r>
              <a:rPr lang="de-DE" sz="1400" dirty="0" smtClean="0">
                <a:latin typeface="Arial" panose="020B0604020202020204" pitchFamily="34" charset="0"/>
                <a:cs typeface="Arial" panose="020B0604020202020204" pitchFamily="34" charset="0"/>
              </a:rPr>
              <a:t>Viele  </a:t>
            </a:r>
            <a:r>
              <a:rPr lang="de-DE" sz="1400" dirty="0">
                <a:latin typeface="Arial" panose="020B0604020202020204" pitchFamily="34" charset="0"/>
                <a:cs typeface="Arial" panose="020B0604020202020204" pitchFamily="34" charset="0"/>
              </a:rPr>
              <a:t>kleine </a:t>
            </a:r>
            <a:r>
              <a:rPr lang="de-DE" sz="1400" dirty="0" smtClean="0">
                <a:latin typeface="Arial" panose="020B0604020202020204" pitchFamily="34" charset="0"/>
                <a:cs typeface="Arial" panose="020B0604020202020204" pitchFamily="34" charset="0"/>
              </a:rPr>
              <a:t>Gendefekte</a:t>
            </a:r>
          </a:p>
          <a:p>
            <a:pPr marL="447675" lvl="2" defTabSz="966612">
              <a:defRPr/>
            </a:pPr>
            <a:r>
              <a:rPr lang="de-DE" sz="1400" i="1" dirty="0" smtClean="0">
                <a:latin typeface="Arial" panose="020B0604020202020204" pitchFamily="34" charset="0"/>
                <a:cs typeface="Arial" panose="020B0604020202020204" pitchFamily="34" charset="0"/>
              </a:rPr>
              <a:t>allein</a:t>
            </a:r>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meist </a:t>
            </a:r>
            <a:r>
              <a:rPr lang="de-DE" sz="1400" dirty="0" smtClean="0">
                <a:latin typeface="Arial" panose="020B0604020202020204" pitchFamily="34" charset="0"/>
                <a:cs typeface="Arial" panose="020B0604020202020204" pitchFamily="34" charset="0"/>
              </a:rPr>
              <a:t>keine/geringe Erhöhung LDL-</a:t>
            </a:r>
            <a:r>
              <a:rPr lang="de-DE" sz="1400" dirty="0" err="1" smtClean="0">
                <a:latin typeface="Arial" panose="020B0604020202020204" pitchFamily="34" charset="0"/>
                <a:cs typeface="Arial" panose="020B0604020202020204" pitchFamily="34" charset="0"/>
              </a:rPr>
              <a:t>Chol</a:t>
            </a:r>
            <a:endParaRPr lang="de-DE" sz="1400" dirty="0" smtClean="0">
              <a:latin typeface="Arial" panose="020B0604020202020204" pitchFamily="34" charset="0"/>
              <a:cs typeface="Arial" panose="020B0604020202020204" pitchFamily="34" charset="0"/>
            </a:endParaRPr>
          </a:p>
          <a:p>
            <a:pPr marL="447675" lvl="2" defTabSz="966612">
              <a:defRPr/>
            </a:pPr>
            <a:r>
              <a:rPr lang="de-DE" sz="1400" i="1" dirty="0" smtClean="0">
                <a:latin typeface="Arial" panose="020B0604020202020204" pitchFamily="34" charset="0"/>
                <a:cs typeface="Arial" panose="020B0604020202020204" pitchFamily="34" charset="0"/>
              </a:rPr>
              <a:t>Wenn</a:t>
            </a:r>
            <a:r>
              <a:rPr lang="de-DE" sz="1400" dirty="0" smtClean="0">
                <a:latin typeface="Arial" panose="020B0604020202020204" pitchFamily="34" charset="0"/>
                <a:cs typeface="Arial" panose="020B0604020202020204" pitchFamily="34" charset="0"/>
              </a:rPr>
              <a:t> ÜG, </a:t>
            </a:r>
            <a:r>
              <a:rPr lang="de-DE" sz="1400" dirty="0" err="1" smtClean="0">
                <a:latin typeface="Arial" panose="020B0604020202020204" pitchFamily="34" charset="0"/>
                <a:cs typeface="Arial" panose="020B0604020202020204" pitchFamily="34" charset="0"/>
              </a:rPr>
              <a:t>D.m.</a:t>
            </a:r>
            <a:r>
              <a:rPr lang="de-DE" sz="1400" dirty="0" smtClean="0">
                <a:latin typeface="Arial" panose="020B0604020202020204" pitchFamily="34" charset="0"/>
                <a:cs typeface="Arial" panose="020B0604020202020204" pitchFamily="34" charset="0"/>
              </a:rPr>
              <a:t>, fett-/kalorienreiche E: auch ausgeprägt</a:t>
            </a:r>
          </a:p>
          <a:p>
            <a:pPr marL="447675" lvl="2" defTabSz="966612">
              <a:defRPr/>
            </a:pPr>
            <a:r>
              <a:rPr lang="de-DE" sz="1400" dirty="0" smtClean="0">
                <a:latin typeface="Arial" panose="020B0604020202020204" pitchFamily="34" charset="0"/>
                <a:cs typeface="Arial" panose="020B0604020202020204" pitchFamily="34" charset="0"/>
              </a:rPr>
              <a:t> </a:t>
            </a:r>
          </a:p>
          <a:p>
            <a:pPr marL="447675" lvl="2" defTabSz="966612">
              <a:defRPr/>
            </a:pPr>
            <a:r>
              <a:rPr lang="de-DE" sz="1400" dirty="0" smtClean="0">
                <a:latin typeface="Arial" panose="020B0604020202020204" pitchFamily="34" charset="0"/>
                <a:cs typeface="Arial" panose="020B0604020202020204" pitchFamily="34" charset="0"/>
              </a:rPr>
              <a:t>Vielfach möglich Werte  </a:t>
            </a:r>
            <a:r>
              <a:rPr lang="de-DE" sz="1400" dirty="0">
                <a:latin typeface="Arial" panose="020B0604020202020204" pitchFamily="34" charset="0"/>
                <a:cs typeface="Arial" panose="020B0604020202020204" pitchFamily="34" charset="0"/>
              </a:rPr>
              <a:t>mit </a:t>
            </a:r>
            <a:r>
              <a:rPr lang="de-DE" sz="1400" dirty="0" smtClean="0">
                <a:latin typeface="Arial" panose="020B0604020202020204" pitchFamily="34" charset="0"/>
                <a:cs typeface="Arial" panose="020B0604020202020204" pitchFamily="34" charset="0"/>
              </a:rPr>
              <a:t>E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in Normalbereich</a:t>
            </a:r>
            <a:endParaRPr lang="de-DE" sz="1400" dirty="0" smtClean="0">
              <a:latin typeface="Cambria Math" panose="02040503050406030204" pitchFamily="18" charset="0"/>
              <a:ea typeface="Cambria Math" panose="02040503050406030204" pitchFamily="18" charset="0"/>
              <a:cs typeface="Arial" panose="020B0604020202020204" pitchFamily="34" charset="0"/>
            </a:endParaRPr>
          </a:p>
          <a:p>
            <a:pPr marL="447675" lvl="2" defTabSz="966612">
              <a:defRPr/>
            </a:pPr>
            <a:r>
              <a:rPr lang="de-DE" sz="1400" i="1" dirty="0" smtClean="0">
                <a:latin typeface="Arial" panose="020B0604020202020204" pitchFamily="34" charset="0"/>
                <a:cs typeface="Arial" panose="020B0604020202020204" pitchFamily="34" charset="0"/>
              </a:rPr>
              <a:t>ÜG Manifestationsfaktor </a:t>
            </a:r>
            <a:r>
              <a:rPr lang="de-DE" sz="1400" dirty="0" smtClean="0">
                <a:latin typeface="Arial" panose="020B0604020202020204" pitchFamily="34" charset="0"/>
                <a:cs typeface="Arial" panose="020B0604020202020204" pitchFamily="34" charset="0"/>
              </a:rPr>
              <a:t>dieser FSS: </a:t>
            </a:r>
            <a:r>
              <a:rPr lang="de-DE" sz="1400" dirty="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unabdingbar</a:t>
            </a:r>
            <a:endParaRPr lang="de-DE" sz="1400" dirty="0">
              <a:latin typeface="Arial" panose="020B0604020202020204" pitchFamily="34" charset="0"/>
              <a:cs typeface="Arial" panose="020B0604020202020204" pitchFamily="34" charset="0"/>
            </a:endParaRPr>
          </a:p>
          <a:p>
            <a:pPr lvl="2"/>
            <a:endParaRPr lang="de-DE" sz="2100" dirty="0">
              <a:latin typeface="Arial" panose="020B0604020202020204" pitchFamily="34" charset="0"/>
              <a:cs typeface="Arial" panose="020B0604020202020204" pitchFamily="34" charset="0"/>
            </a:endParaRPr>
          </a:p>
          <a:p>
            <a:pPr lvl="2"/>
            <a:endParaRPr lang="de-DE" sz="21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r>
              <a:rPr lang="de-DE" dirty="0" smtClean="0"/>
              <a:t>.  </a:t>
            </a:r>
            <a:fld id="{1D9978BB-61F0-42F9-BC38-4CB93FCABAAB}" type="slidenum">
              <a:rPr lang="de-DE" smtClean="0"/>
              <a:t>4</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2"/>
            <a:r>
              <a:rPr lang="de-DE" sz="1400" dirty="0" smtClean="0">
                <a:latin typeface="Arial" panose="020B0604020202020204" pitchFamily="34" charset="0"/>
                <a:cs typeface="Arial" panose="020B0604020202020204" pitchFamily="34" charset="0"/>
              </a:rPr>
              <a:t>2 Ursachen </a:t>
            </a:r>
          </a:p>
          <a:p>
            <a:pPr marL="342900" lvl="2" indent="-342900">
              <a:buAutoNum type="arabicPeriod"/>
            </a:pPr>
            <a:r>
              <a:rPr lang="de-DE" sz="1400" b="1" dirty="0" smtClean="0">
                <a:latin typeface="Arial" panose="020B0604020202020204" pitchFamily="34" charset="0"/>
                <a:cs typeface="Arial" panose="020B0604020202020204" pitchFamily="34" charset="0"/>
              </a:rPr>
              <a:t>Zu viele gesättigte Fettsäuren</a:t>
            </a:r>
          </a:p>
          <a:p>
            <a:pPr marL="0" lvl="2"/>
            <a:r>
              <a:rPr lang="de-DE" sz="1400" dirty="0" smtClean="0">
                <a:latin typeface="Arial" panose="020B0604020202020204" pitchFamily="34" charset="0"/>
                <a:cs typeface="Arial" panose="020B0604020202020204" pitchFamily="34" charset="0"/>
              </a:rPr>
              <a:t>	versteckten Fetten Fleischprodukten und Backwaren</a:t>
            </a:r>
          </a:p>
          <a:p>
            <a:pPr marL="0" lvl="2"/>
            <a:r>
              <a:rPr lang="de-DE" sz="1400" dirty="0" smtClean="0">
                <a:latin typeface="Arial" panose="020B0604020202020204" pitchFamily="34" charset="0"/>
                <a:cs typeface="Arial" panose="020B0604020202020204" pitchFamily="34" charset="0"/>
              </a:rPr>
              <a:t>	Aktivität der LDL-Rezeptoren sinkt. </a:t>
            </a:r>
          </a:p>
          <a:p>
            <a:pPr marL="0" lvl="2"/>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Fettmodifikation: Fette, die anders zusammengesetzt 	sind.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a:latin typeface="Arial" panose="020B0604020202020204" pitchFamily="34" charset="0"/>
                <a:cs typeface="Arial" panose="020B0604020202020204" pitchFamily="34" charset="0"/>
              </a:rPr>
              <a:t>(</a:t>
            </a:r>
            <a:r>
              <a:rPr lang="de-DE" sz="1400" dirty="0" smtClean="0">
                <a:latin typeface="Arial" panose="020B0604020202020204" pitchFamily="34" charset="0"/>
                <a:cs typeface="Arial" panose="020B0604020202020204" pitchFamily="34" charset="0"/>
              </a:rPr>
              <a:t>E)UFS</a:t>
            </a:r>
            <a:endParaRPr lang="de-DE" sz="1400" dirty="0">
              <a:latin typeface="Arial" panose="020B0604020202020204" pitchFamily="34" charset="0"/>
              <a:cs typeface="Arial" panose="020B0604020202020204" pitchFamily="34" charset="0"/>
            </a:endParaRPr>
          </a:p>
          <a:p>
            <a:pPr marL="0" lvl="2"/>
            <a:endParaRPr lang="de-DE" sz="1400" dirty="0">
              <a:latin typeface="Arial" panose="020B0604020202020204" pitchFamily="34" charset="0"/>
              <a:cs typeface="Arial" panose="020B0604020202020204" pitchFamily="34" charset="0"/>
            </a:endParaRPr>
          </a:p>
          <a:p>
            <a:pPr marL="0" lvl="2"/>
            <a:r>
              <a:rPr lang="de-DE" sz="1400" dirty="0" smtClean="0">
                <a:latin typeface="Arial" panose="020B0604020202020204" pitchFamily="34" charset="0"/>
                <a:cs typeface="Arial" panose="020B0604020202020204" pitchFamily="34" charset="0"/>
              </a:rPr>
              <a:t>2. </a:t>
            </a:r>
            <a:r>
              <a:rPr lang="de-DE" sz="1400" b="1" dirty="0" smtClean="0">
                <a:latin typeface="Arial" panose="020B0604020202020204" pitchFamily="34" charset="0"/>
                <a:cs typeface="Arial" panose="020B0604020202020204" pitchFamily="34" charset="0"/>
              </a:rPr>
              <a:t>Sehr fett­armen Kost (</a:t>
            </a:r>
            <a:r>
              <a:rPr lang="de-DE" sz="1400" dirty="0" smtClean="0">
                <a:latin typeface="Arial" panose="020B0604020202020204" pitchFamily="34" charset="0"/>
                <a:cs typeface="Arial" panose="020B0604020202020204" pitchFamily="34" charset="0"/>
              </a:rPr>
              <a:t>weniger </a:t>
            </a:r>
            <a:r>
              <a:rPr lang="de-DE" sz="1400" dirty="0">
                <a:latin typeface="Arial" panose="020B0604020202020204" pitchFamily="34" charset="0"/>
                <a:cs typeface="Arial" panose="020B0604020202020204" pitchFamily="34" charset="0"/>
              </a:rPr>
              <a:t>als 25 Prozent der </a:t>
            </a:r>
            <a:r>
              <a:rPr lang="de-DE" sz="1400" dirty="0" smtClean="0">
                <a:latin typeface="Arial" panose="020B0604020202020204" pitchFamily="34" charset="0"/>
                <a:cs typeface="Arial" panose="020B0604020202020204" pitchFamily="34" charset="0"/>
              </a:rPr>
              <a:t>	Tageskalorien) 	Weniger  	</a:t>
            </a:r>
            <a:r>
              <a:rPr lang="de-DE" sz="1400" dirty="0" err="1" smtClean="0">
                <a:latin typeface="Arial" panose="020B0604020202020204" pitchFamily="34" charset="0"/>
                <a:cs typeface="Arial" panose="020B0604020202020204" pitchFamily="34" charset="0"/>
              </a:rPr>
              <a:t>Gallenfüssigkeit:weniger</a:t>
            </a:r>
            <a:r>
              <a:rPr lang="de-DE" sz="1400" dirty="0" smtClean="0">
                <a:latin typeface="Arial" panose="020B0604020202020204" pitchFamily="34" charset="0"/>
                <a:cs typeface="Arial" panose="020B0604020202020204" pitchFamily="34" charset="0"/>
              </a:rPr>
              <a:t> Gallensäuren nötig  	Bildung 	Gallensäuren aus Cholesterin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t>
            </a:r>
            <a:r>
              <a:rPr lang="de-DE" sz="1400" dirty="0" err="1" smtClean="0">
                <a:latin typeface="Arial" panose="020B0604020202020204" pitchFamily="34" charset="0"/>
                <a:cs typeface="Arial" panose="020B0604020202020204" pitchFamily="34" charset="0"/>
              </a:rPr>
              <a:t>Chol</a:t>
            </a:r>
            <a:r>
              <a:rPr lang="de-DE" sz="1400" dirty="0" smtClean="0">
                <a:latin typeface="Arial" panose="020B0604020202020204" pitchFamily="34" charset="0"/>
                <a:cs typeface="Arial" panose="020B0604020202020204" pitchFamily="34" charset="0"/>
              </a:rPr>
              <a:t>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endParaRPr lang="de-DE" sz="1400" dirty="0" smtClean="0">
              <a:latin typeface="Arial" panose="020B0604020202020204" pitchFamily="34" charset="0"/>
              <a:cs typeface="Arial" panose="020B0604020202020204" pitchFamily="34" charset="0"/>
            </a:endParaRPr>
          </a:p>
          <a:p>
            <a:pPr marL="0" lvl="2"/>
            <a:r>
              <a:rPr lang="de-DE" sz="1400" dirty="0" smtClean="0">
                <a:latin typeface="Arial" panose="020B0604020202020204" pitchFamily="34" charset="0"/>
                <a:cs typeface="Arial" panose="020B0604020202020204" pitchFamily="34" charset="0"/>
              </a:rPr>
              <a:t>	Paradoxon: Fettanteil hier </a:t>
            </a:r>
            <a:r>
              <a:rPr lang="de-DE" sz="1400" dirty="0" smtClean="0">
                <a:latin typeface="Cambria Math" panose="02040503050406030204" pitchFamily="18" charset="0"/>
                <a:ea typeface="Cambria Math" panose="02040503050406030204" pitchFamily="18" charset="0"/>
                <a:cs typeface="Arial" panose="020B0604020202020204" pitchFamily="34" charset="0"/>
              </a:rPr>
              <a:t>⤒</a:t>
            </a:r>
            <a:r>
              <a:rPr lang="de-DE" sz="1400" dirty="0" smtClean="0">
                <a:latin typeface="Arial" panose="020B0604020202020204" pitchFamily="34" charset="0"/>
                <a:cs typeface="Arial" panose="020B0604020202020204" pitchFamily="34" charset="0"/>
              </a:rPr>
              <a:t> in </a:t>
            </a:r>
            <a:r>
              <a:rPr lang="de-DE" sz="1400" dirty="0">
                <a:latin typeface="Arial" panose="020B0604020202020204" pitchFamily="34" charset="0"/>
                <a:cs typeface="Arial" panose="020B0604020202020204" pitchFamily="34" charset="0"/>
              </a:rPr>
              <a:t>der </a:t>
            </a:r>
            <a:r>
              <a:rPr lang="de-DE" sz="1400" dirty="0" smtClean="0">
                <a:latin typeface="Arial" panose="020B0604020202020204" pitchFamily="34" charset="0"/>
                <a:cs typeface="Arial" panose="020B0604020202020204" pitchFamily="34" charset="0"/>
              </a:rPr>
              <a:t>Nahrung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LDL 	senken</a:t>
            </a:r>
          </a:p>
          <a:p>
            <a:pPr marL="0" lvl="2"/>
            <a:endParaRPr lang="de-DE" sz="1400" dirty="0">
              <a:latin typeface="Arial" panose="020B0604020202020204" pitchFamily="34" charset="0"/>
              <a:cs typeface="Arial" panose="020B0604020202020204" pitchFamily="34" charset="0"/>
            </a:endParaRPr>
          </a:p>
          <a:p>
            <a:pPr marL="0" lvl="2"/>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Ernährungsumstellung reicht in der Regel als alleinige Maßnahme aus</a:t>
            </a:r>
            <a:r>
              <a:rPr lang="de-DE" sz="1400" dirty="0" smtClean="0">
                <a:latin typeface="Arial" panose="020B0604020202020204" pitchFamily="34" charset="0"/>
                <a:cs typeface="Arial" panose="020B0604020202020204" pitchFamily="34" charset="0"/>
              </a:rPr>
              <a:t>.</a:t>
            </a:r>
          </a:p>
          <a:p>
            <a:pPr marL="0" lvl="2"/>
            <a:endParaRPr lang="de-DE" sz="1000" dirty="0">
              <a:latin typeface="Arial" panose="020B0604020202020204" pitchFamily="34" charset="0"/>
              <a:cs typeface="Arial" panose="020B0604020202020204" pitchFamily="34" charset="0"/>
            </a:endParaRPr>
          </a:p>
          <a:p>
            <a:pPr marL="0" lvl="2"/>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r>
              <a:rPr lang="de-DE" dirty="0" smtClean="0"/>
              <a:t>.  </a:t>
            </a:r>
            <a:fld id="{1D9978BB-61F0-42F9-BC38-4CB93FCABAAB}" type="slidenum">
              <a:rPr lang="de-DE" smtClean="0"/>
              <a:t>5</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endParaRPr lang="de-DE" sz="1400" dirty="0" smtClean="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Verminderung </a:t>
            </a:r>
            <a:r>
              <a:rPr lang="de-DE" sz="1400" b="1" dirty="0">
                <a:latin typeface="Arial" panose="020B0604020202020204" pitchFamily="34" charset="0"/>
                <a:cs typeface="Arial" panose="020B0604020202020204" pitchFamily="34" charset="0"/>
              </a:rPr>
              <a:t>der Fettzufuhr </a:t>
            </a:r>
            <a:r>
              <a:rPr lang="de-DE" sz="1400" dirty="0" smtClean="0">
                <a:latin typeface="Arial" panose="020B0604020202020204" pitchFamily="34" charset="0"/>
                <a:cs typeface="Arial" panose="020B0604020202020204" pitchFamily="34" charset="0"/>
              </a:rPr>
              <a:t>nicht </a:t>
            </a:r>
            <a:r>
              <a:rPr lang="de-DE" sz="1400" dirty="0">
                <a:latin typeface="Arial" panose="020B0604020202020204" pitchFamily="34" charset="0"/>
                <a:cs typeface="Arial" panose="020B0604020202020204" pitchFamily="34" charset="0"/>
              </a:rPr>
              <a:t>immer notwendig.</a:t>
            </a:r>
          </a:p>
          <a:p>
            <a:pPr marL="447675" lvl="2"/>
            <a:r>
              <a:rPr lang="de-DE" sz="1400" i="1" dirty="0" smtClean="0">
                <a:latin typeface="Arial" panose="020B0604020202020204" pitchFamily="34" charset="0"/>
                <a:cs typeface="Arial" panose="020B0604020202020204" pitchFamily="34" charset="0"/>
              </a:rPr>
              <a:t>Nicht </a:t>
            </a:r>
            <a:r>
              <a:rPr lang="de-DE" sz="1400" dirty="0" smtClean="0">
                <a:latin typeface="Arial" panose="020B0604020202020204" pitchFamily="34" charset="0"/>
                <a:cs typeface="Arial" panose="020B0604020202020204" pitchFamily="34" charset="0"/>
              </a:rPr>
              <a:t>bei lange konstant gehaltenem  Normalgewicht.</a:t>
            </a:r>
          </a:p>
          <a:p>
            <a:pPr marL="447675" lvl="2"/>
            <a:r>
              <a:rPr lang="de-DE" sz="1400" dirty="0" smtClean="0">
                <a:latin typeface="Arial" panose="020B0604020202020204" pitchFamily="34" charset="0"/>
                <a:cs typeface="Arial" panose="020B0604020202020204" pitchFamily="34" charset="0"/>
              </a:rPr>
              <a:t>Bei Übergewicht: Fettmenge </a:t>
            </a:r>
            <a:r>
              <a:rPr lang="de-DE" sz="1400" i="1" dirty="0">
                <a:latin typeface="Arial" panose="020B0604020202020204" pitchFamily="34" charset="0"/>
                <a:cs typeface="Arial" panose="020B0604020202020204" pitchFamily="34" charset="0"/>
              </a:rPr>
              <a:t>nur soweit </a:t>
            </a:r>
            <a:r>
              <a:rPr lang="de-DE" sz="1400" dirty="0" smtClean="0">
                <a:latin typeface="Arial" panose="020B0604020202020204" pitchFamily="34" charset="0"/>
                <a:ea typeface="Cambria Math" panose="02040503050406030204" pitchFamily="18" charset="0"/>
                <a:cs typeface="Arial" panose="020B0604020202020204" pitchFamily="34" charset="0"/>
              </a:rPr>
              <a:t>⤓ </a:t>
            </a:r>
            <a:r>
              <a:rPr lang="de-DE" sz="1400" dirty="0" smtClean="0">
                <a:latin typeface="Cambria Math" panose="02040503050406030204" pitchFamily="18" charset="0"/>
                <a:ea typeface="Cambria Math" panose="02040503050406030204" pitchFamily="18" charset="0"/>
                <a:cs typeface="Arial" panose="020B0604020202020204" pitchFamily="34" charset="0"/>
              </a:rPr>
              <a:t>⤑ </a:t>
            </a:r>
            <a:r>
              <a:rPr lang="de-DE" sz="1400" dirty="0" smtClean="0">
                <a:latin typeface="Arial" panose="020B0604020202020204" pitchFamily="34" charset="0"/>
                <a:cs typeface="Arial" panose="020B0604020202020204" pitchFamily="34" charset="0"/>
              </a:rPr>
              <a:t>moderat abnehmen </a:t>
            </a:r>
            <a:endParaRPr lang="de-DE" sz="1400" dirty="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Qualität: M</a:t>
            </a:r>
            <a:r>
              <a:rPr lang="de-DE" sz="1400" dirty="0" smtClean="0">
                <a:latin typeface="Arial" panose="020B0604020202020204" pitchFamily="34" charset="0"/>
                <a:cs typeface="Arial" panose="020B0604020202020204" pitchFamily="34" charset="0"/>
              </a:rPr>
              <a:t>ehr (einfach) ungesättigte Fettsäuren </a:t>
            </a:r>
          </a:p>
          <a:p>
            <a:pPr marL="447675" lvl="2"/>
            <a:endParaRPr lang="de-DE" sz="14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Exkurs Innenleben von Nahrungsfetten</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6</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7675" lvl="2"/>
            <a:endParaRPr lang="de-DE" sz="1400" dirty="0" smtClean="0">
              <a:latin typeface="Arial" panose="020B0604020202020204" pitchFamily="34" charset="0"/>
              <a:cs typeface="Arial" panose="020B0604020202020204" pitchFamily="34" charset="0"/>
            </a:endParaRP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Dieses „E“, </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das Sie hier sehen zeigt vereinfacht den prinzipiellen Aufbau und die Bausteine von Fetten. </a:t>
            </a: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	</a:t>
            </a:r>
            <a:r>
              <a:rPr lang="de-DE" sz="1400" i="1" dirty="0" smtClean="0">
                <a:latin typeface="Arial" panose="020B0604020202020204" pitchFamily="34" charset="0"/>
                <a:cs typeface="Arial" panose="020B0604020202020204" pitchFamily="34" charset="0"/>
              </a:rPr>
              <a:t>Gemeinsam</a:t>
            </a:r>
            <a:r>
              <a:rPr lang="de-DE" sz="1400" dirty="0" smtClean="0">
                <a:latin typeface="Arial" panose="020B0604020202020204" pitchFamily="34" charset="0"/>
                <a:cs typeface="Arial" panose="020B0604020202020204" pitchFamily="34" charset="0"/>
              </a:rPr>
              <a:t>: Vertikale „Rücken“ von Fetten. 	Bestandteil bei allen gleich. </a:t>
            </a: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	</a:t>
            </a:r>
            <a:r>
              <a:rPr lang="de-DE" sz="1400" i="1" dirty="0" smtClean="0">
                <a:latin typeface="Arial" panose="020B0604020202020204" pitchFamily="34" charset="0"/>
                <a:cs typeface="Arial" panose="020B0604020202020204" pitchFamily="34" charset="0"/>
              </a:rPr>
              <a:t>Unterschied</a:t>
            </a:r>
            <a:r>
              <a:rPr lang="de-DE" sz="1400" i="1" baseline="0" dirty="0" smtClean="0">
                <a:latin typeface="Arial" panose="020B0604020202020204" pitchFamily="34" charset="0"/>
                <a:cs typeface="Arial" panose="020B0604020202020204" pitchFamily="34" charset="0"/>
              </a:rPr>
              <a:t> </a:t>
            </a:r>
            <a:r>
              <a:rPr lang="de-DE" sz="1400" baseline="0" dirty="0" smtClean="0">
                <a:latin typeface="Arial" panose="020B0604020202020204" pitchFamily="34" charset="0"/>
                <a:cs typeface="Arial" panose="020B0604020202020204" pitchFamily="34" charset="0"/>
              </a:rPr>
              <a:t>im hier vertikalen Rest. Unterschiedliche  	/ gleiche Fettsäuren</a:t>
            </a:r>
            <a:endParaRPr lang="de-DE" sz="1400" dirty="0">
              <a:latin typeface="Arial" panose="020B0604020202020204" pitchFamily="34" charset="0"/>
              <a:cs typeface="Arial" panose="020B0604020202020204" pitchFamily="34" charset="0"/>
            </a:endParaRPr>
          </a:p>
          <a:p>
            <a:pPr marL="447675" lvl="2"/>
            <a:r>
              <a:rPr lang="de-DE" sz="1400" baseline="0" dirty="0" smtClean="0">
                <a:latin typeface="Arial" panose="020B0604020202020204" pitchFamily="34" charset="0"/>
                <a:cs typeface="Arial" panose="020B0604020202020204" pitchFamily="34" charset="0"/>
              </a:rPr>
              <a:t>		</a:t>
            </a:r>
            <a:r>
              <a:rPr lang="de-DE" sz="1400" b="1" baseline="0" dirty="0" smtClean="0">
                <a:latin typeface="Arial" panose="020B0604020202020204" pitchFamily="34" charset="0"/>
                <a:cs typeface="Arial" panose="020B0604020202020204" pitchFamily="34" charset="0"/>
              </a:rPr>
              <a:t>Gesättigt</a:t>
            </a:r>
          </a:p>
          <a:p>
            <a:pPr marL="447675" lvl="2"/>
            <a:r>
              <a:rPr lang="de-DE" sz="1400" b="1" dirty="0" smtClean="0">
                <a:latin typeface="Arial" panose="020B0604020202020204" pitchFamily="34" charset="0"/>
                <a:cs typeface="Arial" panose="020B0604020202020204" pitchFamily="34" charset="0"/>
              </a:rPr>
              <a:t>		einfach / mehrfach ungesättigt</a:t>
            </a:r>
          </a:p>
          <a:p>
            <a:pPr marL="447675" lvl="2"/>
            <a:r>
              <a:rPr lang="de-DE" sz="1400" dirty="0" smtClean="0">
                <a:latin typeface="Arial" panose="020B0604020202020204" pitchFamily="34" charset="0"/>
                <a:cs typeface="Arial" panose="020B0604020202020204" pitchFamily="34" charset="0"/>
              </a:rPr>
              <a:t>		</a:t>
            </a:r>
            <a:endParaRPr lang="de-DE" sz="1400" dirty="0">
              <a:latin typeface="Arial" panose="020B0604020202020204" pitchFamily="34" charset="0"/>
              <a:cs typeface="Arial" panose="020B0604020202020204" pitchFamily="34" charset="0"/>
            </a:endParaRPr>
          </a:p>
          <a:p>
            <a:pPr marL="447675" lvl="2"/>
            <a:r>
              <a:rPr lang="de-DE" sz="1400" b="1" dirty="0" smtClean="0">
                <a:latin typeface="Arial" panose="020B0604020202020204" pitchFamily="34" charset="0"/>
                <a:cs typeface="Arial" panose="020B0604020202020204" pitchFamily="34" charset="0"/>
              </a:rPr>
              <a:t>Hunger</a:t>
            </a:r>
          </a:p>
          <a:p>
            <a:pPr marL="447675" lvl="2"/>
            <a:endParaRPr lang="de-DE" sz="1400" dirty="0" smtClean="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7</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2"/>
            <a:endParaRPr lang="de-DE" sz="21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Nahrungsfette</a:t>
            </a:r>
          </a:p>
          <a:p>
            <a:pPr marL="447675" lvl="2"/>
            <a:endParaRPr lang="de-DE" sz="14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Zimmertemperatur </a:t>
            </a:r>
            <a:r>
              <a:rPr lang="de-DE" sz="1400" dirty="0">
                <a:latin typeface="Arial" panose="020B0604020202020204" pitchFamily="34" charset="0"/>
                <a:cs typeface="Arial" panose="020B0604020202020204" pitchFamily="34" charset="0"/>
              </a:rPr>
              <a:t>flüssig oder fest </a:t>
            </a:r>
            <a:r>
              <a:rPr lang="de-DE" sz="1400" dirty="0" smtClean="0">
                <a:latin typeface="Arial" panose="020B0604020202020204" pitchFamily="34" charset="0"/>
                <a:cs typeface="Arial" panose="020B0604020202020204" pitchFamily="34" charset="0"/>
              </a:rPr>
              <a:t> </a:t>
            </a:r>
          </a:p>
          <a:p>
            <a:pPr marL="447675" lvl="2"/>
            <a:endParaRPr lang="de-DE" sz="1400" dirty="0" smtClean="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Konsistenz hängt bei Fetten davon </a:t>
            </a:r>
            <a:r>
              <a:rPr lang="de-DE" sz="1400" dirty="0">
                <a:latin typeface="Arial" panose="020B0604020202020204" pitchFamily="34" charset="0"/>
                <a:cs typeface="Arial" panose="020B0604020202020204" pitchFamily="34" charset="0"/>
              </a:rPr>
              <a:t>ab, </a:t>
            </a:r>
            <a:r>
              <a:rPr lang="de-DE" sz="1400" dirty="0" err="1">
                <a:latin typeface="Arial" panose="020B0604020202020204" pitchFamily="34" charset="0"/>
                <a:cs typeface="Arial" panose="020B0604020202020204" pitchFamily="34" charset="0"/>
              </a:rPr>
              <a:t>wieviele</a:t>
            </a:r>
            <a:r>
              <a:rPr lang="de-DE" sz="1400" dirty="0">
                <a:latin typeface="Arial" panose="020B0604020202020204" pitchFamily="34" charset="0"/>
                <a:cs typeface="Arial" panose="020B0604020202020204" pitchFamily="34" charset="0"/>
              </a:rPr>
              <a:t> gesättigte und ungesättigte Fettsäuren sie </a:t>
            </a:r>
            <a:r>
              <a:rPr lang="de-DE" sz="1400" dirty="0" smtClean="0">
                <a:latin typeface="Arial" panose="020B0604020202020204" pitchFamily="34" charset="0"/>
                <a:cs typeface="Arial" panose="020B0604020202020204" pitchFamily="34" charset="0"/>
              </a:rPr>
              <a:t>enthalten</a:t>
            </a:r>
          </a:p>
          <a:p>
            <a:pPr marL="447675" lvl="2"/>
            <a:endParaRPr lang="de-DE" sz="1400" dirty="0">
              <a:latin typeface="Arial" panose="020B0604020202020204" pitchFamily="34" charset="0"/>
              <a:cs typeface="Arial" panose="020B0604020202020204" pitchFamily="34" charset="0"/>
            </a:endParaRPr>
          </a:p>
          <a:p>
            <a:pPr marL="447675" lvl="2"/>
            <a:r>
              <a:rPr lang="de-DE" sz="1400" dirty="0" smtClean="0">
                <a:latin typeface="Arial" panose="020B0604020202020204" pitchFamily="34" charset="0"/>
                <a:cs typeface="Arial" panose="020B0604020202020204" pitchFamily="34" charset="0"/>
              </a:rPr>
              <a:t>Gesättigte FS können </a:t>
            </a:r>
            <a:r>
              <a:rPr lang="de-DE" sz="1400" dirty="0">
                <a:latin typeface="Arial" panose="020B0604020202020204" pitchFamily="34" charset="0"/>
                <a:cs typeface="Arial" panose="020B0604020202020204" pitchFamily="34" charset="0"/>
              </a:rPr>
              <a:t>LDL-</a:t>
            </a:r>
            <a:r>
              <a:rPr lang="de-DE" sz="1400" dirty="0" err="1">
                <a:latin typeface="Arial" panose="020B0604020202020204" pitchFamily="34" charset="0"/>
                <a:cs typeface="Arial" panose="020B0604020202020204" pitchFamily="34" charset="0"/>
              </a:rPr>
              <a:t>Chol</a:t>
            </a:r>
            <a:r>
              <a:rPr lang="de-DE" sz="1400" dirty="0">
                <a:latin typeface="Arial" panose="020B0604020202020204" pitchFamily="34" charset="0"/>
                <a:cs typeface="Arial" panose="020B0604020202020204" pitchFamily="34" charset="0"/>
              </a:rPr>
              <a:t> ⤒</a:t>
            </a:r>
          </a:p>
          <a:p>
            <a:pPr marL="447675" lvl="2"/>
            <a:r>
              <a:rPr lang="de-DE" sz="1400" dirty="0">
                <a:latin typeface="Arial" panose="020B0604020202020204" pitchFamily="34" charset="0"/>
                <a:cs typeface="Arial" panose="020B0604020202020204" pitchFamily="34" charset="0"/>
              </a:rPr>
              <a:t>Ungesättigte FS können LDL-</a:t>
            </a:r>
            <a:r>
              <a:rPr lang="de-DE" sz="1400" dirty="0" err="1">
                <a:latin typeface="Arial" panose="020B0604020202020204" pitchFamily="34" charset="0"/>
                <a:cs typeface="Arial" panose="020B0604020202020204" pitchFamily="34" charset="0"/>
              </a:rPr>
              <a:t>Chol</a:t>
            </a:r>
            <a:r>
              <a:rPr lang="de-DE" sz="1400" dirty="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 </a:t>
            </a:r>
            <a:r>
              <a:rPr lang="de-DE" sz="1400" b="1" dirty="0" smtClean="0">
                <a:latin typeface="Arial" panose="020B0604020202020204" pitchFamily="34" charset="0"/>
                <a:cs typeface="Arial" panose="020B0604020202020204" pitchFamily="34" charset="0"/>
              </a:rPr>
              <a:t>im Austausch</a:t>
            </a:r>
            <a:endParaRPr lang="de-DE" sz="1400" b="1" dirty="0">
              <a:latin typeface="Arial" panose="020B0604020202020204" pitchFamily="34" charset="0"/>
              <a:cs typeface="Arial" panose="020B0604020202020204" pitchFamily="34" charset="0"/>
            </a:endParaRPr>
          </a:p>
          <a:p>
            <a:pPr marL="447675" lvl="2"/>
            <a:endParaRPr lang="de-DE" sz="1400" dirty="0" smtClean="0">
              <a:latin typeface="Arial" panose="020B0604020202020204" pitchFamily="34" charset="0"/>
              <a:cs typeface="Arial" panose="020B0604020202020204" pitchFamily="34" charset="0"/>
            </a:endParaRPr>
          </a:p>
          <a:p>
            <a:pPr marL="447675" lvl="2"/>
            <a:endParaRPr lang="de-DE" sz="1400" dirty="0">
              <a:latin typeface="Arial" panose="020B0604020202020204" pitchFamily="34" charset="0"/>
              <a:cs typeface="Arial" panose="020B0604020202020204" pitchFamily="34" charset="0"/>
            </a:endParaRPr>
          </a:p>
          <a:p>
            <a:pPr marL="447675" lvl="2"/>
            <a:endParaRPr lang="de-DE" sz="1000" dirty="0" smtClean="0">
              <a:latin typeface="Arial" panose="020B0604020202020204" pitchFamily="34" charset="0"/>
              <a:cs typeface="Arial" panose="020B0604020202020204" pitchFamily="34" charset="0"/>
            </a:endParaRPr>
          </a:p>
          <a:p>
            <a:pPr marL="447675" lvl="2"/>
            <a:endParaRPr lang="de-DE" sz="1000" dirty="0">
              <a:latin typeface="Arial" panose="020B0604020202020204" pitchFamily="34" charset="0"/>
              <a:cs typeface="Arial" panose="020B0604020202020204" pitchFamily="34" charset="0"/>
            </a:endParaRPr>
          </a:p>
          <a:p>
            <a:pPr marL="447675" lvl="2"/>
            <a:endParaRPr lang="de-DE" sz="1000" dirty="0" smtClean="0">
              <a:latin typeface="Arial" panose="020B0604020202020204" pitchFamily="34" charset="0"/>
              <a:cs typeface="Arial" panose="020B0604020202020204" pitchFamily="34" charset="0"/>
            </a:endParaRPr>
          </a:p>
          <a:p>
            <a:pPr lvl="2"/>
            <a:endParaRPr lang="de-DE"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1D9978BB-61F0-42F9-BC38-4CB93FCABAAB}" type="slidenum">
              <a:rPr lang="de-DE" smtClean="0"/>
              <a:t>8</a:t>
            </a:fld>
            <a:endParaRPr lang="de-DE" dirty="0"/>
          </a:p>
        </p:txBody>
      </p:sp>
    </p:spTree>
    <p:extLst>
      <p:ext uri="{BB962C8B-B14F-4D97-AF65-F5344CB8AC3E}">
        <p14:creationId xmlns:p14="http://schemas.microsoft.com/office/powerpoint/2010/main" val="2705617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61950" marR="0" lvl="2" algn="l" defTabSz="914400" rtl="0" eaLnBrk="1" fontAlgn="auto" latinLnBrk="0" hangingPunct="1">
              <a:lnSpc>
                <a:spcPct val="100000"/>
              </a:lnSpc>
              <a:spcBef>
                <a:spcPts val="0"/>
              </a:spcBef>
              <a:spcAft>
                <a:spcPts val="0"/>
              </a:spcAft>
              <a:buClrTx/>
              <a:buSzTx/>
              <a:buFontTx/>
              <a:buNone/>
              <a:tabLst/>
              <a:defRPr/>
            </a:pPr>
            <a:r>
              <a:rPr lang="de-DE" sz="1400" dirty="0" smtClean="0"/>
              <a:t>Konsum in der BRD</a:t>
            </a:r>
          </a:p>
          <a:p>
            <a:pPr marL="361950" marR="0" lvl="2" algn="l" defTabSz="914400" rtl="0" eaLnBrk="1" fontAlgn="auto" latinLnBrk="0" hangingPunct="1">
              <a:lnSpc>
                <a:spcPct val="100000"/>
              </a:lnSpc>
              <a:spcBef>
                <a:spcPts val="0"/>
              </a:spcBef>
              <a:spcAft>
                <a:spcPts val="0"/>
              </a:spcAft>
              <a:buClrTx/>
              <a:buSzTx/>
              <a:buFontTx/>
              <a:buNone/>
              <a:tabLst/>
              <a:defRPr/>
            </a:pPr>
            <a:endParaRPr lang="de-DE" sz="1400" dirty="0"/>
          </a:p>
          <a:p>
            <a:pPr marL="361950" marR="0" lvl="2" algn="l" defTabSz="914400" rtl="0" eaLnBrk="1" fontAlgn="auto" latinLnBrk="0" hangingPunct="1">
              <a:lnSpc>
                <a:spcPct val="100000"/>
              </a:lnSpc>
              <a:spcBef>
                <a:spcPts val="0"/>
              </a:spcBef>
              <a:spcAft>
                <a:spcPts val="0"/>
              </a:spcAft>
              <a:buClrTx/>
              <a:buSzTx/>
              <a:buFontTx/>
              <a:buNone/>
              <a:tabLst/>
              <a:defRPr/>
            </a:pPr>
            <a:r>
              <a:rPr lang="de-DE" sz="1400" b="1" dirty="0" err="1" smtClean="0"/>
              <a:t>Zuviele</a:t>
            </a:r>
            <a:r>
              <a:rPr lang="de-DE" sz="1400" b="1" dirty="0" smtClean="0"/>
              <a:t> GFS: </a:t>
            </a:r>
          </a:p>
          <a:p>
            <a:pPr marL="361950" marR="0" lvl="2" algn="l" defTabSz="914400" rtl="0" eaLnBrk="1" fontAlgn="auto" latinLnBrk="0" hangingPunct="1">
              <a:lnSpc>
                <a:spcPct val="100000"/>
              </a:lnSpc>
              <a:spcBef>
                <a:spcPts val="0"/>
              </a:spcBef>
              <a:spcAft>
                <a:spcPts val="0"/>
              </a:spcAft>
              <a:buClrTx/>
              <a:buSzTx/>
              <a:buFontTx/>
              <a:buNone/>
              <a:tabLst/>
              <a:defRPr/>
            </a:pPr>
            <a:r>
              <a:rPr lang="de-DE" sz="1400" b="1" dirty="0" smtClean="0"/>
              <a:t>	bis zu doppelt soviel wie empfohlen</a:t>
            </a:r>
          </a:p>
          <a:p>
            <a:pPr marL="361950" lvl="2"/>
            <a:r>
              <a:rPr lang="de-DE" sz="1400" dirty="0" smtClean="0"/>
              <a:t>	DGE</a:t>
            </a:r>
            <a:r>
              <a:rPr lang="de-DE" sz="1400" dirty="0"/>
              <a:t>: </a:t>
            </a:r>
            <a:r>
              <a:rPr lang="de-DE" sz="1400" dirty="0" err="1" smtClean="0"/>
              <a:t>Gesamtenergiezufihr</a:t>
            </a:r>
            <a:r>
              <a:rPr lang="de-DE" sz="1400" dirty="0" smtClean="0"/>
              <a:t> GFS:  </a:t>
            </a:r>
            <a:r>
              <a:rPr lang="de-DE" sz="1400" dirty="0"/>
              <a:t>7 % bis 10 </a:t>
            </a:r>
            <a:r>
              <a:rPr lang="de-DE" sz="1400" dirty="0" smtClean="0"/>
              <a:t>% beschränken. 	Derzeit 15 %</a:t>
            </a:r>
            <a:endParaRPr lang="de-DE" sz="1400" dirty="0"/>
          </a:p>
          <a:p>
            <a:pPr marL="361950" lvl="2"/>
            <a:r>
              <a:rPr lang="de-DE" sz="1400" dirty="0"/>
              <a:t> </a:t>
            </a:r>
            <a:r>
              <a:rPr lang="de-DE" sz="1400" b="1" dirty="0" err="1" smtClean="0"/>
              <a:t>Zuwenige</a:t>
            </a:r>
            <a:r>
              <a:rPr lang="de-DE" sz="1400" b="1" dirty="0" smtClean="0"/>
              <a:t> MUFS: bis nur halb soviel wie empfohlen</a:t>
            </a:r>
          </a:p>
          <a:p>
            <a:pPr marL="361950" lvl="2"/>
            <a:r>
              <a:rPr lang="de-DE" sz="1400" dirty="0" smtClean="0"/>
              <a:t>	</a:t>
            </a:r>
            <a:r>
              <a:rPr lang="de-DE" sz="1400" dirty="0" err="1" smtClean="0"/>
              <a:t>Gesmtenergiezufuhr</a:t>
            </a:r>
            <a:r>
              <a:rPr lang="de-DE" sz="1400" dirty="0" smtClean="0"/>
              <a:t> steigern: Bis maximal </a:t>
            </a:r>
            <a:r>
              <a:rPr lang="de-DE" sz="1400" dirty="0"/>
              <a:t>10 % </a:t>
            </a:r>
            <a:endParaRPr lang="de-DE" sz="1400" dirty="0" smtClean="0"/>
          </a:p>
          <a:p>
            <a:pPr marL="361950" lvl="2"/>
            <a:r>
              <a:rPr lang="de-DE" sz="1400" dirty="0"/>
              <a:t>	</a:t>
            </a:r>
            <a:r>
              <a:rPr lang="de-DE" sz="1400" dirty="0" smtClean="0"/>
              <a:t>derzeit 5 % </a:t>
            </a:r>
            <a:endParaRPr lang="de-DE" sz="1400" dirty="0">
              <a:latin typeface="Arial" panose="020B0604020202020204" pitchFamily="34" charset="0"/>
              <a:cs typeface="Arial" panose="020B0604020202020204" pitchFamily="34" charset="0"/>
            </a:endParaRPr>
          </a:p>
          <a:p>
            <a:pPr marL="361950" lvl="2"/>
            <a:r>
              <a:rPr lang="de-DE" sz="1400" dirty="0" smtClean="0"/>
              <a:t> </a:t>
            </a:r>
          </a:p>
          <a:p>
            <a:pPr marL="361950" lvl="2"/>
            <a:r>
              <a:rPr lang="de-DE" sz="1400" dirty="0" smtClean="0"/>
              <a:t>Verbleiben </a:t>
            </a:r>
            <a:r>
              <a:rPr lang="de-DE" sz="1400" dirty="0"/>
              <a:t>dann 10 – 13 Energieprozent für </a:t>
            </a:r>
            <a:r>
              <a:rPr lang="de-DE" sz="1400" dirty="0" smtClean="0"/>
              <a:t>EUFS</a:t>
            </a:r>
          </a:p>
          <a:p>
            <a:pPr marL="361950" lvl="2"/>
            <a:endParaRPr lang="de-DE" sz="1400" dirty="0"/>
          </a:p>
          <a:p>
            <a:pPr marL="361950" lvl="2"/>
            <a:endParaRPr lang="de-DE" sz="1400" b="1" dirty="0"/>
          </a:p>
          <a:p>
            <a:pPr marL="361950" lvl="2"/>
            <a:r>
              <a:rPr lang="de-DE" sz="1400" dirty="0"/>
              <a:t> </a:t>
            </a:r>
          </a:p>
          <a:p>
            <a:pPr marL="361950" lvl="2"/>
            <a:r>
              <a:rPr lang="de-DE" sz="1400" dirty="0" smtClean="0"/>
              <a:t> </a:t>
            </a:r>
            <a:endParaRPr lang="de-DE" sz="1400" dirty="0"/>
          </a:p>
        </p:txBody>
      </p:sp>
      <p:sp>
        <p:nvSpPr>
          <p:cNvPr id="4" name="Foliennummernplatzhalter 3"/>
          <p:cNvSpPr>
            <a:spLocks noGrp="1"/>
          </p:cNvSpPr>
          <p:nvPr>
            <p:ph type="sldNum" sz="quarter" idx="10"/>
          </p:nvPr>
        </p:nvSpPr>
        <p:spPr/>
        <p:txBody>
          <a:bodyPr/>
          <a:lstStyle/>
          <a:p>
            <a:endParaRPr lang="de-DE" dirty="0"/>
          </a:p>
        </p:txBody>
      </p:sp>
    </p:spTree>
    <p:extLst>
      <p:ext uri="{BB962C8B-B14F-4D97-AF65-F5344CB8AC3E}">
        <p14:creationId xmlns:p14="http://schemas.microsoft.com/office/powerpoint/2010/main" val="270561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3AA7A19D-204C-429C-815B-07A2DBB0D5B6}" type="datetimeFigureOut">
              <a:rPr lang="de-DE" smtClean="0"/>
              <a:t>14.03.19</a:t>
            </a:fld>
            <a:endParaRPr lang="de-DE" dirty="0"/>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08FAE-90BF-4C60-B3DD-B5625EE40EC5}" type="slidenum">
              <a:rPr lang="de-DE" smtClean="0"/>
              <a:t>‹Nr.›</a:t>
            </a:fld>
            <a:endParaRPr lang="de-DE"/>
          </a:p>
        </p:txBody>
      </p:sp>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t="-865" b="35469"/>
          <a:stretch/>
        </p:blipFill>
        <p:spPr>
          <a:xfrm>
            <a:off x="3504324" y="0"/>
            <a:ext cx="2069748" cy="2030506"/>
          </a:xfrm>
          <a:prstGeom prst="rect">
            <a:avLst/>
          </a:prstGeom>
        </p:spPr>
      </p:pic>
    </p:spTree>
    <p:extLst>
      <p:ext uri="{BB962C8B-B14F-4D97-AF65-F5344CB8AC3E}">
        <p14:creationId xmlns:p14="http://schemas.microsoft.com/office/powerpoint/2010/main" val="412521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3AA7A19D-204C-429C-815B-07A2DBB0D5B6}"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341315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3AA7A19D-204C-429C-815B-07A2DBB0D5B6}"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181059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AA7A19D-204C-429C-815B-07A2DBB0D5B6}" type="datetimeFigureOut">
              <a:rPr lang="de-DE" smtClean="0"/>
              <a:t>14.03.19</a:t>
            </a:fld>
            <a:endParaRPr lang="de-DE" dirty="0"/>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126519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36BC3F9B-259A-4815-B8DF-4DCCB187C30E}"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3011447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C3F9B-259A-4815-B8DF-4DCCB187C30E}"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387665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36BC3F9B-259A-4815-B8DF-4DCCB187C30E}"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277205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36BC3F9B-259A-4815-B8DF-4DCCB187C30E}" type="datetimeFigureOut">
              <a:rPr lang="de-DE" smtClean="0"/>
              <a:t>14.03.19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374287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36BC3F9B-259A-4815-B8DF-4DCCB187C30E}" type="datetimeFigureOut">
              <a:rPr lang="de-DE" smtClean="0"/>
              <a:t>14.03.19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2087117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6BC3F9B-259A-4815-B8DF-4DCCB187C30E}" type="datetimeFigureOut">
              <a:rPr lang="de-DE" smtClean="0"/>
              <a:t>14.03.19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63690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6BC3F9B-259A-4815-B8DF-4DCCB187C30E}" type="datetimeFigureOut">
              <a:rPr lang="de-DE" smtClean="0"/>
              <a:t>14.03.19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10983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67128" cy="1143000"/>
          </a:xfrm>
        </p:spPr>
        <p:txBody>
          <a:bodyPr/>
          <a:lstStyle>
            <a:lvl1pPr algn="ct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2pPr marL="914400" indent="-457200">
              <a:buFont typeface="Arial" panose="020B0604020202020204" pitchFamily="34" charset="0"/>
              <a:buChar char="•"/>
              <a:defRPr sz="3200"/>
            </a:lvl2pPr>
            <a:lvl3pPr marL="1250950" indent="-336550">
              <a:buFont typeface="Arial" panose="020B0604020202020204" pitchFamily="34" charset="0"/>
              <a:buChar char="•"/>
              <a:defRPr sz="4000">
                <a:solidFill>
                  <a:schemeClr val="tx1"/>
                </a:solidFill>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a:defRPr sz="2400">
                <a:solidFill>
                  <a:schemeClr val="tx1"/>
                </a:solidFill>
                <a:latin typeface="Arial" panose="020B0604020202020204" pitchFamily="34" charset="0"/>
                <a:cs typeface="Arial" panose="020B0604020202020204" pitchFamily="34" charset="0"/>
              </a:defRPr>
            </a:lvl6pPr>
          </a:lstStyle>
          <a:p>
            <a:pPr lvl="2"/>
            <a:endParaRPr lang="de-DE" dirty="0" smtClean="0"/>
          </a:p>
          <a:p>
            <a:pPr lvl="2"/>
            <a:r>
              <a:rPr lang="de-DE" dirty="0" smtClean="0"/>
              <a:t>Textmasterformat bearbeiten</a:t>
            </a:r>
          </a:p>
          <a:p>
            <a:pPr lvl="3"/>
            <a:r>
              <a:rPr lang="de-DE" dirty="0" smtClean="0"/>
              <a:t>Zweite Ebene</a:t>
            </a:r>
          </a:p>
          <a:p>
            <a:pPr lvl="4"/>
            <a:r>
              <a:rPr lang="de-DE" dirty="0" smtClean="0"/>
              <a:t>Dritte Ebene</a:t>
            </a:r>
          </a:p>
          <a:p>
            <a:pPr lvl="5"/>
            <a:r>
              <a:rPr lang="de-DE" dirty="0" smtClean="0"/>
              <a:t>Vierte Ebene</a:t>
            </a:r>
          </a:p>
        </p:txBody>
      </p:sp>
      <p:sp>
        <p:nvSpPr>
          <p:cNvPr id="4" name="Datumsplatzhalter 3"/>
          <p:cNvSpPr>
            <a:spLocks noGrp="1"/>
          </p:cNvSpPr>
          <p:nvPr>
            <p:ph type="dt" sz="half" idx="10"/>
          </p:nvPr>
        </p:nvSpPr>
        <p:spPr/>
        <p:txBody>
          <a:bodyPr/>
          <a:lstStyle/>
          <a:p>
            <a:fld id="{3AA7A19D-204C-429C-815B-07A2DBB0D5B6}"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08FAE-90BF-4C60-B3DD-B5625EE40EC5}"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260647"/>
            <a:ext cx="1175511" cy="1154705"/>
          </a:xfrm>
          <a:prstGeom prst="rect">
            <a:avLst/>
          </a:prstGeom>
        </p:spPr>
      </p:pic>
    </p:spTree>
    <p:extLst>
      <p:ext uri="{BB962C8B-B14F-4D97-AF65-F5344CB8AC3E}">
        <p14:creationId xmlns:p14="http://schemas.microsoft.com/office/powerpoint/2010/main" val="74520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6BC3F9B-259A-4815-B8DF-4DCCB187C30E}" type="datetimeFigureOut">
              <a:rPr lang="de-DE" smtClean="0"/>
              <a:t>14.03.19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426889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6BC3F9B-259A-4815-B8DF-4DCCB187C30E}" type="datetimeFigureOut">
              <a:rPr lang="de-DE" smtClean="0"/>
              <a:t>14.03.19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3541019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C3F9B-259A-4815-B8DF-4DCCB187C30E}"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15123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6BC3F9B-259A-4815-B8DF-4DCCB187C30E}"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5FDF6D7-87C4-4C0E-ACD1-3CA1805CBA4F}" type="slidenum">
              <a:rPr lang="de-DE" smtClean="0"/>
              <a:t>‹Nr.›</a:t>
            </a:fld>
            <a:endParaRPr lang="de-DE"/>
          </a:p>
        </p:txBody>
      </p:sp>
    </p:spTree>
    <p:extLst>
      <p:ext uri="{BB962C8B-B14F-4D97-AF65-F5344CB8AC3E}">
        <p14:creationId xmlns:p14="http://schemas.microsoft.com/office/powerpoint/2010/main" val="113006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 bearbeiten</a:t>
            </a:r>
          </a:p>
        </p:txBody>
      </p:sp>
      <p:sp>
        <p:nvSpPr>
          <p:cNvPr id="4" name="Datumsplatzhalter 3"/>
          <p:cNvSpPr>
            <a:spLocks noGrp="1"/>
          </p:cNvSpPr>
          <p:nvPr>
            <p:ph type="dt" sz="half" idx="10"/>
          </p:nvPr>
        </p:nvSpPr>
        <p:spPr/>
        <p:txBody>
          <a:bodyPr/>
          <a:lstStyle/>
          <a:p>
            <a:fld id="{3AA7A19D-204C-429C-815B-07A2DBB0D5B6}" type="datetimeFigureOut">
              <a:rPr lang="de-DE" smtClean="0"/>
              <a:t>14.03.19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268606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375476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932040" y="1600200"/>
            <a:ext cx="375476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3AA7A19D-204C-429C-815B-07A2DBB0D5B6}" type="datetimeFigureOut">
              <a:rPr lang="de-DE" smtClean="0"/>
              <a:t>14.03.19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393888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3AA7A19D-204C-429C-815B-07A2DBB0D5B6}" type="datetimeFigureOut">
              <a:rPr lang="de-DE" smtClean="0"/>
              <a:t>14.03.19</a:t>
            </a:fld>
            <a:endParaRPr lang="de-DE"/>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221407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3AA7A19D-204C-429C-815B-07A2DBB0D5B6}" type="datetimeFigureOut">
              <a:rPr lang="de-DE" smtClean="0"/>
              <a:t>14.03.19</a:t>
            </a:fld>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205695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AA7A19D-204C-429C-815B-07A2DBB0D5B6}" type="datetimeFigureOut">
              <a:rPr lang="de-DE" smtClean="0"/>
              <a:t>14.03.19</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254333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A7A19D-204C-429C-815B-07A2DBB0D5B6}" type="datetimeFigureOut">
              <a:rPr lang="de-DE" smtClean="0"/>
              <a:t>14.03.19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72257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AA7A19D-204C-429C-815B-07A2DBB0D5B6}" type="datetimeFigureOut">
              <a:rPr lang="de-DE" smtClean="0"/>
              <a:t>14.03.19</a:t>
            </a:fld>
            <a:endParaRPr lang="de-DE" dirty="0"/>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6008FAE-90BF-4C60-B3DD-B5625EE40EC5}" type="slidenum">
              <a:rPr lang="de-DE" smtClean="0"/>
              <a:t>‹Nr.›</a:t>
            </a:fld>
            <a:endParaRPr lang="de-DE"/>
          </a:p>
        </p:txBody>
      </p:sp>
    </p:spTree>
    <p:extLst>
      <p:ext uri="{BB962C8B-B14F-4D97-AF65-F5344CB8AC3E}">
        <p14:creationId xmlns:p14="http://schemas.microsoft.com/office/powerpoint/2010/main" val="27244331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AA7A19D-204C-429C-815B-07A2DBB0D5B6}" type="datetimeFigureOut">
              <a:rPr lang="de-DE" smtClean="0"/>
              <a:pPr/>
              <a:t>14.03.19</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08FAE-90BF-4C60-B3DD-B5625EE40EC5}" type="slidenum">
              <a:rPr lang="de-DE" smtClean="0"/>
              <a:t>‹Nr.›</a:t>
            </a:fld>
            <a:endParaRPr lang="de-DE" dirty="0"/>
          </a:p>
        </p:txBody>
      </p:sp>
    </p:spTree>
    <p:extLst>
      <p:ext uri="{BB962C8B-B14F-4D97-AF65-F5344CB8AC3E}">
        <p14:creationId xmlns:p14="http://schemas.microsoft.com/office/powerpoint/2010/main" val="60621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3B4A1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B4A1E"/>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3B4A1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3B4A1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3B4A1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3B4A1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C3F9B-259A-4815-B8DF-4DCCB187C30E}" type="datetimeFigureOut">
              <a:rPr lang="de-DE" smtClean="0"/>
              <a:t>14.03.19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DF6D7-87C4-4C0E-ACD1-3CA1805CBA4F}" type="slidenum">
              <a:rPr lang="de-DE" smtClean="0"/>
              <a:t>‹Nr.›</a:t>
            </a:fld>
            <a:endParaRPr lang="de-DE"/>
          </a:p>
        </p:txBody>
      </p:sp>
    </p:spTree>
    <p:extLst>
      <p:ext uri="{BB962C8B-B14F-4D97-AF65-F5344CB8AC3E}">
        <p14:creationId xmlns:p14="http://schemas.microsoft.com/office/powerpoint/2010/main" val="6514024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latin typeface="Arial" panose="020B0604020202020204" pitchFamily="34" charset="0"/>
                <a:cs typeface="Arial" panose="020B0604020202020204" pitchFamily="34" charset="0"/>
              </a:rPr>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Wie soll ich mich ernähren bei erhöhten Blutfetten?</a:t>
            </a:r>
            <a:endParaRPr lang="de-DE" dirty="0"/>
          </a:p>
        </p:txBody>
      </p:sp>
      <p:sp>
        <p:nvSpPr>
          <p:cNvPr id="3" name="Untertitel 2"/>
          <p:cNvSpPr>
            <a:spLocks noGrp="1"/>
          </p:cNvSpPr>
          <p:nvPr>
            <p:ph type="subTitle" idx="1"/>
          </p:nvPr>
        </p:nvSpPr>
        <p:spPr/>
        <p:txBody>
          <a:bodyPr>
            <a:normAutofit lnSpcReduction="10000"/>
          </a:bodyPr>
          <a:lstStyle/>
          <a:p>
            <a:endParaRPr lang="de-DE" dirty="0" smtClean="0"/>
          </a:p>
          <a:p>
            <a:endParaRPr lang="de-DE" sz="1800" dirty="0" smtClean="0"/>
          </a:p>
          <a:p>
            <a:r>
              <a:rPr lang="de-DE" sz="1800" dirty="0" smtClean="0"/>
              <a:t>Manuela Breitenberger</a:t>
            </a:r>
          </a:p>
          <a:p>
            <a:r>
              <a:rPr lang="de-DE" sz="1800" dirty="0" smtClean="0"/>
              <a:t>Dipl. </a:t>
            </a:r>
            <a:r>
              <a:rPr lang="de-DE" sz="1800" dirty="0" err="1" smtClean="0"/>
              <a:t>oec.troph</a:t>
            </a:r>
            <a:r>
              <a:rPr lang="de-DE" sz="1800" dirty="0" smtClean="0"/>
              <a:t>.</a:t>
            </a:r>
          </a:p>
          <a:p>
            <a:r>
              <a:rPr lang="de-DE" sz="1800" dirty="0" smtClean="0"/>
              <a:t>Ernährungsberatung</a:t>
            </a:r>
            <a:endParaRPr lang="de-DE" sz="1800" dirty="0"/>
          </a:p>
        </p:txBody>
      </p:sp>
      <p:sp>
        <p:nvSpPr>
          <p:cNvPr id="4" name="Rechteck 3"/>
          <p:cNvSpPr/>
          <p:nvPr/>
        </p:nvSpPr>
        <p:spPr>
          <a:xfrm>
            <a:off x="3337781" y="6453336"/>
            <a:ext cx="2468433" cy="276999"/>
          </a:xfrm>
          <a:prstGeom prst="rect">
            <a:avLst/>
          </a:prstGeom>
        </p:spPr>
        <p:txBody>
          <a:bodyPr wrap="none">
            <a:spAutoFit/>
          </a:bodyPr>
          <a:lstStyle/>
          <a:p>
            <a:pPr lvl="0" algn="ctr"/>
            <a:r>
              <a:rPr lang="de-DE" sz="1200" dirty="0">
                <a:solidFill>
                  <a:prstClr val="black">
                    <a:tint val="75000"/>
                  </a:prstClr>
                </a:solidFill>
              </a:rPr>
              <a:t>Foto </a:t>
            </a:r>
            <a:r>
              <a:rPr lang="de-DE" sz="1200" dirty="0" smtClean="0">
                <a:solidFill>
                  <a:prstClr val="black">
                    <a:tint val="75000"/>
                  </a:prstClr>
                </a:solidFill>
              </a:rPr>
              <a:t>Viktor </a:t>
            </a:r>
            <a:r>
              <a:rPr lang="de-DE" sz="1200" dirty="0" err="1" smtClean="0">
                <a:solidFill>
                  <a:prstClr val="black">
                    <a:tint val="75000"/>
                  </a:prstClr>
                </a:solidFill>
              </a:rPr>
              <a:t>Hanacek</a:t>
            </a:r>
            <a:r>
              <a:rPr lang="de-DE" sz="1200" dirty="0" smtClean="0">
                <a:solidFill>
                  <a:prstClr val="black">
                    <a:tint val="75000"/>
                  </a:prstClr>
                </a:solidFill>
              </a:rPr>
              <a:t>: picjumbo.com</a:t>
            </a:r>
            <a:endParaRPr lang="de-DE" sz="1200" dirty="0">
              <a:solidFill>
                <a:prstClr val="black">
                  <a:tint val="75000"/>
                </a:prstClr>
              </a:solidFill>
            </a:endParaRPr>
          </a:p>
        </p:txBody>
      </p:sp>
    </p:spTree>
    <p:extLst>
      <p:ext uri="{BB962C8B-B14F-4D97-AF65-F5344CB8AC3E}">
        <p14:creationId xmlns:p14="http://schemas.microsoft.com/office/powerpoint/2010/main" val="4508247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3" name="Inhaltsplatzhalter 2"/>
          <p:cNvSpPr>
            <a:spLocks noGrp="1"/>
          </p:cNvSpPr>
          <p:nvPr>
            <p:ph idx="1"/>
          </p:nvPr>
        </p:nvSpPr>
        <p:spPr/>
        <p:txBody>
          <a:bodyPr>
            <a:normAutofit/>
          </a:bodyPr>
          <a:lstStyle/>
          <a:p>
            <a:endParaRPr lang="de-DE" dirty="0" smtClean="0"/>
          </a:p>
          <a:p>
            <a:pPr lvl="2"/>
            <a:r>
              <a:rPr lang="de-DE" dirty="0" smtClean="0"/>
              <a:t>40 g Salatsoße / EUFS </a:t>
            </a:r>
          </a:p>
          <a:p>
            <a:pPr lvl="3"/>
            <a:r>
              <a:rPr lang="de-DE" sz="4000" dirty="0" smtClean="0"/>
              <a:t>Sahne		</a:t>
            </a:r>
            <a:r>
              <a:rPr lang="de-DE" sz="4000" dirty="0" smtClean="0">
                <a:latin typeface="Cambria Math" panose="02040503050406030204" pitchFamily="18" charset="0"/>
                <a:ea typeface="Cambria Math" panose="02040503050406030204" pitchFamily="18" charset="0"/>
              </a:rPr>
              <a:t> 		</a:t>
            </a:r>
            <a:r>
              <a:rPr lang="de-DE" sz="4000" b="1" dirty="0" smtClean="0"/>
              <a:t>0,8 g</a:t>
            </a:r>
          </a:p>
          <a:p>
            <a:pPr lvl="3"/>
            <a:r>
              <a:rPr lang="de-DE" sz="4000" dirty="0" smtClean="0"/>
              <a:t>Olivenöl	</a:t>
            </a:r>
            <a:r>
              <a:rPr lang="de-DE" sz="4000" dirty="0" smtClean="0">
                <a:ea typeface="Cambria Math" panose="02040503050406030204" pitchFamily="18" charset="0"/>
              </a:rPr>
              <a:t>			</a:t>
            </a:r>
            <a:r>
              <a:rPr lang="de-DE" sz="4000" b="1" dirty="0" smtClean="0">
                <a:ea typeface="Cambria Math" panose="02040503050406030204" pitchFamily="18" charset="0"/>
              </a:rPr>
              <a:t>1</a:t>
            </a:r>
            <a:r>
              <a:rPr lang="de-DE" sz="4000" b="1" dirty="0" smtClean="0"/>
              <a:t>4 g</a:t>
            </a:r>
            <a:endParaRPr lang="de-DE" sz="4000" b="1" dirty="0"/>
          </a:p>
        </p:txBody>
      </p:sp>
    </p:spTree>
    <p:extLst>
      <p:ext uri="{BB962C8B-B14F-4D97-AF65-F5344CB8AC3E}">
        <p14:creationId xmlns:p14="http://schemas.microsoft.com/office/powerpoint/2010/main" val="1573909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3" name="Inhaltsplatzhalter 2"/>
          <p:cNvSpPr>
            <a:spLocks noGrp="1"/>
          </p:cNvSpPr>
          <p:nvPr>
            <p:ph idx="1"/>
          </p:nvPr>
        </p:nvSpPr>
        <p:spPr/>
        <p:txBody>
          <a:bodyPr>
            <a:normAutofit/>
          </a:bodyPr>
          <a:lstStyle/>
          <a:p>
            <a:endParaRPr lang="de-DE" dirty="0" smtClean="0"/>
          </a:p>
          <a:p>
            <a:pPr lvl="2"/>
            <a:r>
              <a:rPr lang="de-DE" dirty="0" smtClean="0"/>
              <a:t>150 g / MUFS</a:t>
            </a:r>
          </a:p>
          <a:p>
            <a:pPr lvl="3"/>
            <a:r>
              <a:rPr lang="de-DE" sz="4000" dirty="0" smtClean="0"/>
              <a:t>Rinderbraten		</a:t>
            </a:r>
            <a:r>
              <a:rPr lang="de-DE" sz="4000" b="1" dirty="0" smtClean="0"/>
              <a:t>0,6 </a:t>
            </a:r>
            <a:r>
              <a:rPr lang="de-DE" sz="4000" b="1" dirty="0"/>
              <a:t>g</a:t>
            </a:r>
            <a:r>
              <a:rPr lang="de-DE" sz="4000" dirty="0"/>
              <a:t> </a:t>
            </a:r>
          </a:p>
          <a:p>
            <a:pPr lvl="3"/>
            <a:r>
              <a:rPr lang="de-DE" sz="4000" dirty="0" smtClean="0"/>
              <a:t>Lachs</a:t>
            </a:r>
            <a:r>
              <a:rPr lang="de-DE" sz="4000" dirty="0" smtClean="0">
                <a:latin typeface="Cambria Math" panose="02040503050406030204" pitchFamily="18" charset="0"/>
                <a:ea typeface="Cambria Math" panose="02040503050406030204" pitchFamily="18" charset="0"/>
              </a:rPr>
              <a:t> 				</a:t>
            </a:r>
            <a:r>
              <a:rPr lang="de-DE" sz="4000" b="1" dirty="0" smtClean="0"/>
              <a:t>2,6 g</a:t>
            </a:r>
            <a:endParaRPr lang="de-DE" sz="4000" b="1" dirty="0"/>
          </a:p>
        </p:txBody>
      </p:sp>
    </p:spTree>
    <p:extLst>
      <p:ext uri="{BB962C8B-B14F-4D97-AF65-F5344CB8AC3E}">
        <p14:creationId xmlns:p14="http://schemas.microsoft.com/office/powerpoint/2010/main" val="23473721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LDL-Cholesterin senken</a:t>
            </a:r>
            <a:endParaRPr lang="de-DE" dirty="0"/>
          </a:p>
        </p:txBody>
      </p:sp>
      <p:sp>
        <p:nvSpPr>
          <p:cNvPr id="3" name="Inhaltsplatzhalter 2"/>
          <p:cNvSpPr>
            <a:spLocks noGrp="1"/>
          </p:cNvSpPr>
          <p:nvPr>
            <p:ph idx="1"/>
          </p:nvPr>
        </p:nvSpPr>
        <p:spPr/>
        <p:txBody>
          <a:bodyPr/>
          <a:lstStyle/>
          <a:p>
            <a:endParaRPr lang="de-DE" dirty="0" smtClean="0"/>
          </a:p>
          <a:p>
            <a:pPr lvl="2"/>
            <a:r>
              <a:rPr lang="de-DE" dirty="0"/>
              <a:t>G</a:t>
            </a:r>
            <a:r>
              <a:rPr lang="de-DE" dirty="0" smtClean="0"/>
              <a:t>emeinsame Wirkung </a:t>
            </a:r>
          </a:p>
          <a:p>
            <a:pPr marL="914400" lvl="2" indent="0">
              <a:buNone/>
            </a:pPr>
            <a:r>
              <a:rPr lang="de-DE" dirty="0"/>
              <a:t> </a:t>
            </a:r>
            <a:r>
              <a:rPr lang="de-DE" dirty="0" smtClean="0"/>
              <a:t> 	Omega-6 </a:t>
            </a:r>
            <a:r>
              <a:rPr lang="de-DE" b="1" dirty="0" smtClean="0"/>
              <a:t>und</a:t>
            </a:r>
          </a:p>
          <a:p>
            <a:pPr marL="914400" lvl="2" indent="0">
              <a:buNone/>
            </a:pPr>
            <a:r>
              <a:rPr lang="de-DE" dirty="0" smtClean="0"/>
              <a:t>	Omega-3 MUFS</a:t>
            </a:r>
          </a:p>
          <a:p>
            <a:pPr marL="914400" lvl="2" indent="0">
              <a:buNone/>
            </a:pPr>
            <a:endParaRPr lang="de-DE" dirty="0" smtClean="0"/>
          </a:p>
          <a:p>
            <a:pPr marL="914400" lvl="2" indent="0">
              <a:buNone/>
            </a:pPr>
            <a:endParaRPr lang="de-DE" dirty="0" smtClean="0"/>
          </a:p>
          <a:p>
            <a:pPr marL="1371600" lvl="3" indent="0">
              <a:buNone/>
            </a:pPr>
            <a:endParaRPr lang="de-DE" dirty="0" smtClean="0"/>
          </a:p>
          <a:p>
            <a:pPr marL="1371600" lvl="3" indent="0">
              <a:buNone/>
            </a:pPr>
            <a:endParaRPr lang="de-DE" dirty="0" smtClean="0"/>
          </a:p>
          <a:p>
            <a:pPr marL="1371600" lvl="3" indent="0">
              <a:buNone/>
            </a:pPr>
            <a:endParaRPr lang="de-DE" dirty="0" smtClean="0"/>
          </a:p>
        </p:txBody>
      </p:sp>
    </p:spTree>
    <p:extLst>
      <p:ext uri="{BB962C8B-B14F-4D97-AF65-F5344CB8AC3E}">
        <p14:creationId xmlns:p14="http://schemas.microsoft.com/office/powerpoint/2010/main" val="49517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5" name="Fußzeilenplatzhalter 4"/>
          <p:cNvSpPr>
            <a:spLocks noGrp="1"/>
          </p:cNvSpPr>
          <p:nvPr>
            <p:ph type="ftr" sz="quarter" idx="11"/>
          </p:nvPr>
        </p:nvSpPr>
        <p:spPr>
          <a:xfrm>
            <a:off x="2555776" y="6356350"/>
            <a:ext cx="3960440" cy="365125"/>
          </a:xfrm>
        </p:spPr>
        <p:txBody>
          <a:bodyPr/>
          <a:lstStyle/>
          <a:p>
            <a:pPr lvl="0"/>
            <a:endParaRPr lang="de-DE" dirty="0" smtClean="0">
              <a:solidFill>
                <a:prstClr val="black">
                  <a:tint val="75000"/>
                </a:prstClr>
              </a:solidFill>
            </a:endParaRPr>
          </a:p>
          <a:p>
            <a:pPr lvl="0"/>
            <a:r>
              <a:rPr lang="de-DE" dirty="0" smtClean="0">
                <a:solidFill>
                  <a:prstClr val="black">
                    <a:tint val="75000"/>
                  </a:prstClr>
                </a:solidFill>
              </a:rPr>
              <a:t>Foto Thomas Quaritsch: unsplash.com</a:t>
            </a:r>
            <a:endParaRPr lang="de-DE" dirty="0">
              <a:solidFill>
                <a:prstClr val="black">
                  <a:tint val="75000"/>
                </a:prstClr>
              </a:solidFill>
            </a:endParaRPr>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6465" y="1340770"/>
            <a:ext cx="6860099" cy="4572000"/>
          </a:xfrm>
        </p:spPr>
      </p:pic>
    </p:spTree>
    <p:extLst>
      <p:ext uri="{BB962C8B-B14F-4D97-AF65-F5344CB8AC3E}">
        <p14:creationId xmlns:p14="http://schemas.microsoft.com/office/powerpoint/2010/main" val="6679374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3" name="Inhaltsplatzhalter 2"/>
          <p:cNvSpPr>
            <a:spLocks noGrp="1"/>
          </p:cNvSpPr>
          <p:nvPr>
            <p:ph idx="1"/>
          </p:nvPr>
        </p:nvSpPr>
        <p:spPr/>
        <p:txBody>
          <a:bodyPr>
            <a:normAutofit/>
          </a:bodyPr>
          <a:lstStyle/>
          <a:p>
            <a:pPr lvl="2"/>
            <a:endParaRPr lang="de-DE" dirty="0" smtClean="0"/>
          </a:p>
          <a:p>
            <a:pPr marL="1371600" lvl="3" indent="0">
              <a:buNone/>
            </a:pPr>
            <a:endParaRPr lang="de-DE" dirty="0" smtClean="0"/>
          </a:p>
          <a:p>
            <a:pPr marL="1371600" lvl="3" indent="0">
              <a:buNone/>
            </a:pPr>
            <a:endParaRPr lang="de-DE" dirty="0"/>
          </a:p>
          <a:p>
            <a:pPr marL="914400" lvl="2" indent="0">
              <a:buNone/>
            </a:pPr>
            <a:endParaRPr lang="de-DE" dirty="0" smtClean="0"/>
          </a:p>
          <a:p>
            <a:pPr marL="914400" lvl="2" indent="0">
              <a:buNone/>
            </a:pPr>
            <a:endParaRPr lang="de-DE" dirty="0" smtClean="0"/>
          </a:p>
          <a:p>
            <a:pPr marL="1371600" lvl="3" indent="0">
              <a:buNone/>
            </a:pPr>
            <a:endParaRPr lang="de-DE" dirty="0"/>
          </a:p>
          <a:p>
            <a:pPr marL="1371600" lvl="3" indent="0">
              <a:buNone/>
            </a:pPr>
            <a:endParaRPr lang="de-DE" dirty="0" smtClean="0"/>
          </a:p>
          <a:p>
            <a:pPr marL="1371600" lvl="3" indent="0">
              <a:buNone/>
            </a:pPr>
            <a:endParaRPr lang="de-DE" dirty="0" smtClean="0"/>
          </a:p>
        </p:txBody>
      </p:sp>
      <p:sp>
        <p:nvSpPr>
          <p:cNvPr id="5" name="Rechteck 4"/>
          <p:cNvSpPr/>
          <p:nvPr/>
        </p:nvSpPr>
        <p:spPr>
          <a:xfrm>
            <a:off x="3188703" y="6309320"/>
            <a:ext cx="2766591" cy="461665"/>
          </a:xfrm>
          <a:prstGeom prst="rect">
            <a:avLst/>
          </a:prstGeom>
        </p:spPr>
        <p:txBody>
          <a:bodyPr wrap="none">
            <a:spAutoFit/>
          </a:bodyPr>
          <a:lstStyle/>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a:t>
            </a:r>
            <a:r>
              <a:rPr lang="en-US" sz="1200" dirty="0" smtClean="0">
                <a:solidFill>
                  <a:prstClr val="black">
                    <a:tint val="75000"/>
                  </a:prstClr>
                </a:solidFill>
              </a:rPr>
              <a:t>Raquel </a:t>
            </a:r>
            <a:r>
              <a:rPr lang="en-US" sz="1200" dirty="0" err="1" smtClean="0">
                <a:solidFill>
                  <a:prstClr val="black">
                    <a:tint val="75000"/>
                  </a:prstClr>
                </a:solidFill>
              </a:rPr>
              <a:t>Pedrotti</a:t>
            </a:r>
            <a:r>
              <a:rPr lang="en-US" sz="1200" dirty="0" smtClean="0">
                <a:solidFill>
                  <a:prstClr val="black">
                    <a:tint val="75000"/>
                  </a:prstClr>
                </a:solidFill>
              </a:rPr>
              <a:t>: www.unsplash.com</a:t>
            </a:r>
            <a:endParaRPr lang="de-DE" sz="1200" dirty="0">
              <a:solidFill>
                <a:prstClr val="black">
                  <a:tint val="75000"/>
                </a:prstClr>
              </a:solidFill>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 y="1339200"/>
            <a:ext cx="6858000" cy="4572000"/>
          </a:xfrm>
          <a:prstGeom prst="rect">
            <a:avLst/>
          </a:prstGeom>
        </p:spPr>
      </p:pic>
    </p:spTree>
    <p:extLst>
      <p:ext uri="{BB962C8B-B14F-4D97-AF65-F5344CB8AC3E}">
        <p14:creationId xmlns:p14="http://schemas.microsoft.com/office/powerpoint/2010/main" val="28591221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3" name="Inhaltsplatzhalter 2"/>
          <p:cNvSpPr>
            <a:spLocks noGrp="1"/>
          </p:cNvSpPr>
          <p:nvPr>
            <p:ph idx="1"/>
          </p:nvPr>
        </p:nvSpPr>
        <p:spPr/>
        <p:txBody>
          <a:bodyPr>
            <a:normAutofit fontScale="92500" lnSpcReduction="20000"/>
          </a:bodyPr>
          <a:lstStyle/>
          <a:p>
            <a:pPr lvl="2"/>
            <a:endParaRPr lang="de-DE" sz="4300" dirty="0" smtClean="0"/>
          </a:p>
          <a:p>
            <a:pPr lvl="2"/>
            <a:r>
              <a:rPr lang="de-DE" sz="4300" i="1" dirty="0" smtClean="0"/>
              <a:t>Omega-3-reich</a:t>
            </a:r>
          </a:p>
          <a:p>
            <a:pPr lvl="3"/>
            <a:r>
              <a:rPr lang="de-DE" sz="4300" dirty="0" smtClean="0"/>
              <a:t>Leindotter-, Raps- und Walnuss</a:t>
            </a:r>
          </a:p>
          <a:p>
            <a:pPr marL="1371600" lvl="3" indent="0">
              <a:buNone/>
            </a:pPr>
            <a:endParaRPr lang="de-DE" sz="4300" dirty="0" smtClean="0"/>
          </a:p>
          <a:p>
            <a:pPr lvl="2"/>
            <a:r>
              <a:rPr lang="de-DE" sz="4300" i="1" dirty="0" smtClean="0"/>
              <a:t>Omega-6-arm</a:t>
            </a:r>
          </a:p>
          <a:p>
            <a:pPr lvl="3"/>
            <a:r>
              <a:rPr lang="de-DE" sz="4300" dirty="0" smtClean="0"/>
              <a:t>Olivenöl, Rapsöl</a:t>
            </a:r>
          </a:p>
          <a:p>
            <a:pPr marL="1371600" lvl="3" indent="0">
              <a:buNone/>
            </a:pPr>
            <a:endParaRPr lang="de-DE" dirty="0" smtClean="0"/>
          </a:p>
          <a:p>
            <a:pPr lvl="2"/>
            <a:endParaRPr lang="de-DE" dirty="0" smtClean="0"/>
          </a:p>
          <a:p>
            <a:pPr lvl="3"/>
            <a:endParaRPr lang="de-DE" dirty="0" smtClean="0"/>
          </a:p>
          <a:p>
            <a:pPr marL="1371600" lvl="3" indent="0">
              <a:buNone/>
            </a:pPr>
            <a:endParaRPr lang="de-DE" dirty="0" smtClean="0"/>
          </a:p>
          <a:p>
            <a:pPr marL="1371600" lvl="3" indent="0">
              <a:buNone/>
            </a:pPr>
            <a:endParaRPr lang="de-DE" dirty="0" smtClean="0"/>
          </a:p>
        </p:txBody>
      </p:sp>
    </p:spTree>
    <p:extLst>
      <p:ext uri="{BB962C8B-B14F-4D97-AF65-F5344CB8AC3E}">
        <p14:creationId xmlns:p14="http://schemas.microsoft.com/office/powerpoint/2010/main" val="1848046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Ölwechsel gefällig?</a:t>
            </a:r>
            <a:endParaRPr lang="de-DE" dirty="0"/>
          </a:p>
        </p:txBody>
      </p:sp>
      <p:sp>
        <p:nvSpPr>
          <p:cNvPr id="5" name="Textfeld 4"/>
          <p:cNvSpPr txBox="1"/>
          <p:nvPr/>
        </p:nvSpPr>
        <p:spPr>
          <a:xfrm>
            <a:off x="2340000" y="5189885"/>
            <a:ext cx="4464000" cy="369332"/>
          </a:xfrm>
          <a:prstGeom prst="rect">
            <a:avLst/>
          </a:prstGeom>
          <a:solidFill>
            <a:schemeClr val="bg1">
              <a:alpha val="35000"/>
            </a:schemeClr>
          </a:solidFill>
        </p:spPr>
        <p:txBody>
          <a:bodyPr wrap="square" rtlCol="0">
            <a:spAutoFit/>
          </a:bodyPr>
          <a:lstStyle/>
          <a:p>
            <a:pPr algn="ctr"/>
            <a:r>
              <a:rPr lang="de-DE" b="1" dirty="0" smtClean="0"/>
              <a:t>Olivenöl</a:t>
            </a:r>
          </a:p>
        </p:txBody>
      </p:sp>
      <p:sp>
        <p:nvSpPr>
          <p:cNvPr id="7" name="Rechteck 6"/>
          <p:cNvSpPr/>
          <p:nvPr/>
        </p:nvSpPr>
        <p:spPr>
          <a:xfrm>
            <a:off x="3640321" y="6381328"/>
            <a:ext cx="1806071" cy="461665"/>
          </a:xfrm>
          <a:prstGeom prst="rect">
            <a:avLst/>
          </a:prstGeom>
        </p:spPr>
        <p:txBody>
          <a:bodyPr wrap="none">
            <a:spAutoFit/>
          </a:bodyPr>
          <a:lstStyle/>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a:t>
            </a:r>
            <a:r>
              <a:rPr lang="de-DE" sz="1200" dirty="0" err="1" smtClean="0">
                <a:solidFill>
                  <a:prstClr val="black">
                    <a:tint val="75000"/>
                  </a:prstClr>
                </a:solidFill>
              </a:rPr>
              <a:t>Mareefe</a:t>
            </a:r>
            <a:r>
              <a:rPr lang="de-DE" sz="1200" dirty="0" smtClean="0">
                <a:solidFill>
                  <a:prstClr val="black">
                    <a:tint val="75000"/>
                  </a:prstClr>
                </a:solidFill>
              </a:rPr>
              <a:t>: pexels.com</a:t>
            </a:r>
            <a:endParaRPr lang="de-DE" sz="1200" dirty="0">
              <a:solidFill>
                <a:prstClr val="black">
                  <a:tint val="75000"/>
                </a:prstClr>
              </a:solidFill>
            </a:endParaRPr>
          </a:p>
        </p:txBody>
      </p:sp>
      <p:pic>
        <p:nvPicPr>
          <p:cNvPr id="10" name="Inhaltsplatzhalter 9"/>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08000" y="1340767"/>
            <a:ext cx="6857999" cy="4572000"/>
          </a:xfrm>
        </p:spPr>
      </p:pic>
    </p:spTree>
    <p:extLst>
      <p:ext uri="{BB962C8B-B14F-4D97-AF65-F5344CB8AC3E}">
        <p14:creationId xmlns:p14="http://schemas.microsoft.com/office/powerpoint/2010/main" val="1563264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1262063" indent="-361950"/>
            <a:r>
              <a:rPr lang="de-DE" dirty="0" smtClean="0"/>
              <a:t>Praktisches Vorgehen</a:t>
            </a:r>
            <a:endParaRPr lang="de-DE" dirty="0"/>
          </a:p>
        </p:txBody>
      </p:sp>
      <p:sp>
        <p:nvSpPr>
          <p:cNvPr id="3" name="Inhaltsplatzhalter 2"/>
          <p:cNvSpPr>
            <a:spLocks noGrp="1"/>
          </p:cNvSpPr>
          <p:nvPr>
            <p:ph idx="1"/>
          </p:nvPr>
        </p:nvSpPr>
        <p:spPr/>
        <p:txBody>
          <a:bodyPr>
            <a:normAutofit/>
          </a:bodyPr>
          <a:lstStyle/>
          <a:p>
            <a:endParaRPr lang="de-DE" dirty="0" smtClean="0"/>
          </a:p>
          <a:p>
            <a:pPr marL="1262063" lvl="3" indent="-361950"/>
            <a:r>
              <a:rPr lang="de-DE" sz="4300" dirty="0" smtClean="0"/>
              <a:t>Sichtbare/versteckte Fette</a:t>
            </a:r>
          </a:p>
          <a:p>
            <a:pPr marL="1719263" lvl="4" indent="-361950"/>
            <a:r>
              <a:rPr lang="de-DE" sz="3900" dirty="0" smtClean="0"/>
              <a:t>Fleisch- / Backwaren, (Milch)-Produkte </a:t>
            </a:r>
          </a:p>
        </p:txBody>
      </p:sp>
    </p:spTree>
    <p:extLst>
      <p:ext uri="{BB962C8B-B14F-4D97-AF65-F5344CB8AC3E}">
        <p14:creationId xmlns:p14="http://schemas.microsoft.com/office/powerpoint/2010/main" val="17894141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Reich an Omega 3 - aber?</a:t>
            </a:r>
            <a:endParaRPr lang="de-DE" dirty="0"/>
          </a:p>
        </p:txBody>
      </p:sp>
      <p:sp>
        <p:nvSpPr>
          <p:cNvPr id="5" name="Rechteck 4"/>
          <p:cNvSpPr/>
          <p:nvPr/>
        </p:nvSpPr>
        <p:spPr>
          <a:xfrm>
            <a:off x="3558925" y="5942507"/>
            <a:ext cx="2527807" cy="830997"/>
          </a:xfrm>
          <a:prstGeom prst="rect">
            <a:avLst/>
          </a:prstGeom>
        </p:spPr>
        <p:txBody>
          <a:bodyPr wrap="none">
            <a:spAutoFit/>
          </a:bodyPr>
          <a:lstStyle/>
          <a:p>
            <a:pPr lvl="0" algn="ctr"/>
            <a:endParaRPr lang="de-DE" sz="1200" dirty="0" smtClean="0">
              <a:solidFill>
                <a:prstClr val="black">
                  <a:tint val="75000"/>
                </a:prstClr>
              </a:solidFill>
            </a:endParaRPr>
          </a:p>
          <a:p>
            <a:pPr lvl="0" algn="ctr"/>
            <a:endParaRPr lang="de-DE" sz="1200" dirty="0">
              <a:solidFill>
                <a:prstClr val="black">
                  <a:tint val="75000"/>
                </a:prstClr>
              </a:solidFill>
            </a:endParaRPr>
          </a:p>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Caroline </a:t>
            </a:r>
            <a:r>
              <a:rPr lang="de-DE" sz="1200" dirty="0" err="1" smtClean="0">
                <a:solidFill>
                  <a:prstClr val="black">
                    <a:tint val="75000"/>
                  </a:prstClr>
                </a:solidFill>
              </a:rPr>
              <a:t>Attwood</a:t>
            </a:r>
            <a:r>
              <a:rPr lang="de-DE" sz="1200" dirty="0" smtClean="0">
                <a:solidFill>
                  <a:prstClr val="black">
                    <a:tint val="75000"/>
                  </a:prstClr>
                </a:solidFill>
              </a:rPr>
              <a:t>: unsplash.com</a:t>
            </a:r>
            <a:endParaRPr lang="de-DE" sz="1200" dirty="0">
              <a:solidFill>
                <a:prstClr val="black">
                  <a:tint val="75000"/>
                </a:prstClr>
              </a:solidFill>
            </a:endParaRPr>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370507"/>
            <a:ext cx="6857999" cy="4572000"/>
          </a:xfrm>
        </p:spPr>
      </p:pic>
    </p:spTree>
    <p:extLst>
      <p:ext uri="{BB962C8B-B14F-4D97-AF65-F5344CB8AC3E}">
        <p14:creationId xmlns:p14="http://schemas.microsoft.com/office/powerpoint/2010/main" val="4239155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Zubereiten</a:t>
            </a:r>
            <a:endParaRPr lang="de-DE" dirty="0"/>
          </a:p>
        </p:txBody>
      </p:sp>
      <p:sp>
        <p:nvSpPr>
          <p:cNvPr id="3" name="Inhaltsplatzhalter 2"/>
          <p:cNvSpPr>
            <a:spLocks noGrp="1"/>
          </p:cNvSpPr>
          <p:nvPr>
            <p:ph idx="1"/>
          </p:nvPr>
        </p:nvSpPr>
        <p:spPr/>
        <p:txBody>
          <a:bodyPr>
            <a:normAutofit/>
          </a:bodyPr>
          <a:lstStyle/>
          <a:p>
            <a:endParaRPr lang="de-DE" dirty="0" smtClean="0"/>
          </a:p>
          <a:p>
            <a:pPr marL="914400" lvl="2" indent="0">
              <a:buNone/>
            </a:pPr>
            <a:endParaRPr lang="de-DE" dirty="0" smtClean="0"/>
          </a:p>
        </p:txBody>
      </p:sp>
      <p:sp>
        <p:nvSpPr>
          <p:cNvPr id="5" name="Rechteck 4"/>
          <p:cNvSpPr/>
          <p:nvPr/>
        </p:nvSpPr>
        <p:spPr>
          <a:xfrm>
            <a:off x="3362725" y="6309320"/>
            <a:ext cx="2418547" cy="461665"/>
          </a:xfrm>
          <a:prstGeom prst="rect">
            <a:avLst/>
          </a:prstGeom>
        </p:spPr>
        <p:txBody>
          <a:bodyPr wrap="none">
            <a:spAutoFit/>
          </a:bodyPr>
          <a:lstStyle/>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 y="1340768"/>
            <a:ext cx="6858696" cy="4572000"/>
          </a:xfrm>
          <a:prstGeom prst="rect">
            <a:avLst/>
          </a:prstGeom>
        </p:spPr>
      </p:pic>
    </p:spTree>
    <p:extLst>
      <p:ext uri="{BB962C8B-B14F-4D97-AF65-F5344CB8AC3E}">
        <p14:creationId xmlns:p14="http://schemas.microsoft.com/office/powerpoint/2010/main" val="1075028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kann Ernährung?</a:t>
            </a:r>
            <a:endParaRPr lang="de-DE" dirty="0"/>
          </a:p>
        </p:txBody>
      </p:sp>
      <p:sp>
        <p:nvSpPr>
          <p:cNvPr id="3" name="Inhaltsplatzhalter 2"/>
          <p:cNvSpPr>
            <a:spLocks noGrp="1"/>
          </p:cNvSpPr>
          <p:nvPr>
            <p:ph idx="1"/>
          </p:nvPr>
        </p:nvSpPr>
        <p:spPr/>
        <p:txBody>
          <a:bodyPr/>
          <a:lstStyle/>
          <a:p>
            <a:endParaRPr lang="de-DE" dirty="0" smtClean="0"/>
          </a:p>
          <a:p>
            <a:pPr lvl="2"/>
            <a:r>
              <a:rPr lang="de-DE" dirty="0" smtClean="0"/>
              <a:t>Genetik bleibt</a:t>
            </a:r>
          </a:p>
          <a:p>
            <a:pPr lvl="2"/>
            <a:r>
              <a:rPr lang="de-DE" dirty="0" smtClean="0"/>
              <a:t>Ernährung</a:t>
            </a:r>
          </a:p>
          <a:p>
            <a:pPr lvl="3"/>
            <a:r>
              <a:rPr lang="de-DE" dirty="0" smtClean="0"/>
              <a:t>Senkung von Blutfetten</a:t>
            </a:r>
          </a:p>
          <a:p>
            <a:pPr lvl="3"/>
            <a:r>
              <a:rPr lang="de-DE" dirty="0" smtClean="0"/>
              <a:t>Einsparung  von Medikamenten</a:t>
            </a:r>
          </a:p>
          <a:p>
            <a:pPr marL="1371600" lvl="3" indent="0">
              <a:buNone/>
            </a:pPr>
            <a:endParaRPr lang="de-DE" dirty="0" smtClean="0"/>
          </a:p>
        </p:txBody>
      </p:sp>
      <p:sp>
        <p:nvSpPr>
          <p:cNvPr id="4" name="Fußzeilenplatzhalter 3"/>
          <p:cNvSpPr>
            <a:spLocks noGrp="1"/>
          </p:cNvSpPr>
          <p:nvPr>
            <p:ph type="ftr" sz="quarter" idx="11"/>
          </p:nvPr>
        </p:nvSpPr>
        <p:spPr>
          <a:xfrm>
            <a:off x="2267744" y="6356350"/>
            <a:ext cx="4824536" cy="365125"/>
          </a:xfrm>
        </p:spPr>
        <p:txBody>
          <a:bodyPr/>
          <a:lstStyle/>
          <a:p>
            <a:pPr lvl="0"/>
            <a:endParaRPr lang="de-DE" dirty="0" smtClean="0">
              <a:solidFill>
                <a:prstClr val="black">
                  <a:tint val="75000"/>
                </a:prstClr>
              </a:solidFill>
            </a:endParaRPr>
          </a:p>
          <a:p>
            <a:pPr lvl="0"/>
            <a:r>
              <a:rPr lang="de-DE" dirty="0" smtClean="0">
                <a:solidFill>
                  <a:prstClr val="black">
                    <a:tint val="75000"/>
                  </a:prstClr>
                </a:solidFill>
              </a:rPr>
              <a:t>Foto </a:t>
            </a:r>
            <a:r>
              <a:rPr lang="de-DE" dirty="0">
                <a:solidFill>
                  <a:prstClr val="black">
                    <a:tint val="75000"/>
                  </a:prstClr>
                </a:solidFill>
              </a:rPr>
              <a:t>Viktor </a:t>
            </a:r>
            <a:r>
              <a:rPr lang="de-DE" dirty="0" err="1">
                <a:solidFill>
                  <a:prstClr val="black">
                    <a:tint val="75000"/>
                  </a:prstClr>
                </a:solidFill>
              </a:rPr>
              <a:t>Hanacek</a:t>
            </a:r>
            <a:r>
              <a:rPr lang="de-DE" dirty="0">
                <a:solidFill>
                  <a:prstClr val="black">
                    <a:tint val="75000"/>
                  </a:prstClr>
                </a:solidFill>
              </a:rPr>
              <a:t>: picjumbo.com</a:t>
            </a:r>
          </a:p>
        </p:txBody>
      </p:sp>
    </p:spTree>
    <p:extLst>
      <p:ext uri="{BB962C8B-B14F-4D97-AF65-F5344CB8AC3E}">
        <p14:creationId xmlns:p14="http://schemas.microsoft.com/office/powerpoint/2010/main" val="23804723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Ballaststoffe</a:t>
            </a:r>
            <a:endParaRPr lang="de-DE" dirty="0"/>
          </a:p>
        </p:txBody>
      </p:sp>
      <p:sp>
        <p:nvSpPr>
          <p:cNvPr id="3" name="Inhaltsplatzhalter 2"/>
          <p:cNvSpPr>
            <a:spLocks noGrp="1"/>
          </p:cNvSpPr>
          <p:nvPr>
            <p:ph idx="1"/>
          </p:nvPr>
        </p:nvSpPr>
        <p:spPr/>
        <p:txBody>
          <a:bodyPr>
            <a:normAutofit/>
          </a:bodyPr>
          <a:lstStyle/>
          <a:p>
            <a:endParaRPr lang="de-DE" dirty="0" smtClean="0"/>
          </a:p>
          <a:p>
            <a:pPr marL="1371600" lvl="3" indent="0">
              <a:buNone/>
            </a:pPr>
            <a:endParaRPr lang="de-DE" dirty="0" smtClean="0"/>
          </a:p>
          <a:p>
            <a:pPr marL="1371600" lvl="3" indent="0">
              <a:buNone/>
            </a:pPr>
            <a:endParaRPr lang="de-DE" dirty="0" smtClean="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 y="1339200"/>
            <a:ext cx="6858677" cy="4572000"/>
          </a:xfrm>
          <a:prstGeom prst="rect">
            <a:avLst/>
          </a:prstGeom>
        </p:spPr>
      </p:pic>
      <p:sp>
        <p:nvSpPr>
          <p:cNvPr id="6" name="Rechteck 5"/>
          <p:cNvSpPr/>
          <p:nvPr/>
        </p:nvSpPr>
        <p:spPr>
          <a:xfrm>
            <a:off x="3491880" y="6453336"/>
            <a:ext cx="2418547" cy="276999"/>
          </a:xfrm>
          <a:prstGeom prst="rect">
            <a:avLst/>
          </a:prstGeom>
        </p:spPr>
        <p:txBody>
          <a:bodyPr wrap="none">
            <a:spAutoFit/>
          </a:bodyPr>
          <a:lstStyle/>
          <a:p>
            <a:pPr lvl="0" algn="ctr"/>
            <a:r>
              <a:rPr lang="de-DE" sz="1200" dirty="0">
                <a:solidFill>
                  <a:prstClr val="black">
                    <a:tint val="75000"/>
                  </a:prstClr>
                </a:solidFill>
              </a:rPr>
              <a:t>Foto Viktor </a:t>
            </a:r>
            <a:r>
              <a:rPr lang="de-DE" sz="1200" dirty="0" err="1">
                <a:solidFill>
                  <a:prstClr val="black">
                    <a:tint val="75000"/>
                  </a:prstClr>
                </a:solidFill>
              </a:rPr>
              <a:t>Hanacek</a:t>
            </a:r>
            <a:r>
              <a:rPr lang="de-DE" sz="1200" dirty="0">
                <a:solidFill>
                  <a:prstClr val="black">
                    <a:tint val="75000"/>
                  </a:prstClr>
                </a:solidFill>
              </a:rPr>
              <a:t>: picjumbo.com</a:t>
            </a:r>
          </a:p>
        </p:txBody>
      </p:sp>
    </p:spTree>
    <p:extLst>
      <p:ext uri="{BB962C8B-B14F-4D97-AF65-F5344CB8AC3E}">
        <p14:creationId xmlns:p14="http://schemas.microsoft.com/office/powerpoint/2010/main" val="42343611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LDL-Cholesterin senken</a:t>
            </a:r>
            <a:endParaRPr lang="de-DE" dirty="0"/>
          </a:p>
        </p:txBody>
      </p:sp>
      <p:sp>
        <p:nvSpPr>
          <p:cNvPr id="3" name="Inhaltsplatzhalter 2"/>
          <p:cNvSpPr>
            <a:spLocks noGrp="1"/>
          </p:cNvSpPr>
          <p:nvPr>
            <p:ph idx="1"/>
          </p:nvPr>
        </p:nvSpPr>
        <p:spPr/>
        <p:txBody>
          <a:bodyPr>
            <a:normAutofit/>
          </a:bodyPr>
          <a:lstStyle/>
          <a:p>
            <a:endParaRPr lang="de-DE" dirty="0" smtClean="0"/>
          </a:p>
          <a:p>
            <a:pPr lvl="2"/>
            <a:r>
              <a:rPr lang="de-DE" dirty="0" smtClean="0"/>
              <a:t>Hochwertige Pflanzenöle</a:t>
            </a:r>
          </a:p>
          <a:p>
            <a:pPr marL="1706563" lvl="4" indent="-457200"/>
            <a:r>
              <a:rPr lang="de-DE" sz="4000" dirty="0" smtClean="0"/>
              <a:t>1-2 EL / Tag</a:t>
            </a:r>
            <a:endParaRPr lang="de-DE" sz="4000" dirty="0"/>
          </a:p>
          <a:p>
            <a:pPr marL="1371600" lvl="3" indent="0">
              <a:buNone/>
            </a:pPr>
            <a:endParaRPr lang="de-DE" sz="4000" dirty="0" smtClean="0"/>
          </a:p>
        </p:txBody>
      </p:sp>
    </p:spTree>
    <p:extLst>
      <p:ext uri="{BB962C8B-B14F-4D97-AF65-F5344CB8AC3E}">
        <p14:creationId xmlns:p14="http://schemas.microsoft.com/office/powerpoint/2010/main" val="24277296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Nüsse</a:t>
            </a:r>
            <a:endParaRPr lang="de-DE" dirty="0"/>
          </a:p>
        </p:txBody>
      </p:sp>
      <p:sp>
        <p:nvSpPr>
          <p:cNvPr id="3" name="Inhaltsplatzhalter 2"/>
          <p:cNvSpPr>
            <a:spLocks noGrp="1"/>
          </p:cNvSpPr>
          <p:nvPr>
            <p:ph idx="1"/>
          </p:nvPr>
        </p:nvSpPr>
        <p:spPr/>
        <p:txBody>
          <a:bodyPr>
            <a:normAutofit/>
          </a:bodyPr>
          <a:lstStyle/>
          <a:p>
            <a:endParaRPr lang="de-DE" dirty="0" smtClean="0"/>
          </a:p>
          <a:p>
            <a:endParaRPr lang="de-DE" dirty="0"/>
          </a:p>
          <a:p>
            <a:endParaRPr lang="de-DE" dirty="0" smtClean="0"/>
          </a:p>
          <a:p>
            <a:endParaRPr lang="de-DE" dirty="0"/>
          </a:p>
          <a:p>
            <a:endParaRPr lang="de-DE" dirty="0" smtClean="0"/>
          </a:p>
          <a:p>
            <a:pPr marL="1371600" lvl="3" indent="0">
              <a:buNone/>
            </a:pPr>
            <a:endParaRPr lang="de-DE" dirty="0" smtClean="0"/>
          </a:p>
        </p:txBody>
      </p:sp>
      <p:sp>
        <p:nvSpPr>
          <p:cNvPr id="5" name="Rechteck 4"/>
          <p:cNvSpPr/>
          <p:nvPr/>
        </p:nvSpPr>
        <p:spPr>
          <a:xfrm>
            <a:off x="3362726" y="6381328"/>
            <a:ext cx="2418547" cy="276999"/>
          </a:xfrm>
          <a:prstGeom prst="rect">
            <a:avLst/>
          </a:prstGeom>
        </p:spPr>
        <p:txBody>
          <a:bodyPr wrap="none">
            <a:spAutoFit/>
          </a:bodyPr>
          <a:lstStyle/>
          <a:p>
            <a:pPr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1" r="6169" b="6248"/>
          <a:stretch/>
        </p:blipFill>
        <p:spPr>
          <a:xfrm>
            <a:off x="997152" y="1412776"/>
            <a:ext cx="6891840" cy="4590094"/>
          </a:xfrm>
          <a:prstGeom prst="rect">
            <a:avLst/>
          </a:prstGeom>
        </p:spPr>
      </p:pic>
    </p:spTree>
    <p:extLst>
      <p:ext uri="{BB962C8B-B14F-4D97-AF65-F5344CB8AC3E}">
        <p14:creationId xmlns:p14="http://schemas.microsoft.com/office/powerpoint/2010/main" val="7438900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Nahrungscholesterin</a:t>
            </a:r>
            <a:endParaRPr lang="de-DE" dirty="0"/>
          </a:p>
        </p:txBody>
      </p:sp>
      <p:sp>
        <p:nvSpPr>
          <p:cNvPr id="3" name="Inhaltsplatzhalter 2"/>
          <p:cNvSpPr>
            <a:spLocks noGrp="1"/>
          </p:cNvSpPr>
          <p:nvPr>
            <p:ph idx="1"/>
          </p:nvPr>
        </p:nvSpPr>
        <p:spPr>
          <a:xfrm>
            <a:off x="457200" y="1412776"/>
            <a:ext cx="8229600" cy="4525963"/>
          </a:xfrm>
        </p:spPr>
        <p:txBody>
          <a:bodyPr>
            <a:normAutofit/>
          </a:bodyPr>
          <a:lstStyle/>
          <a:p>
            <a:endParaRPr lang="de-DE" dirty="0" smtClean="0"/>
          </a:p>
          <a:p>
            <a:pPr marL="1371600" lvl="3" indent="0">
              <a:buNone/>
            </a:pPr>
            <a:endParaRPr lang="de-DE" dirty="0" smtClean="0"/>
          </a:p>
          <a:p>
            <a:pPr marL="1371600" lvl="3" indent="0">
              <a:buNone/>
            </a:pPr>
            <a:endParaRPr lang="de-DE" dirty="0" smtClean="0"/>
          </a:p>
        </p:txBody>
      </p:sp>
      <p:sp>
        <p:nvSpPr>
          <p:cNvPr id="6" name="Rechteck 5"/>
          <p:cNvSpPr/>
          <p:nvPr/>
        </p:nvSpPr>
        <p:spPr>
          <a:xfrm>
            <a:off x="3362726" y="6381328"/>
            <a:ext cx="2418547" cy="276999"/>
          </a:xfrm>
          <a:prstGeom prst="rect">
            <a:avLst/>
          </a:prstGeom>
        </p:spPr>
        <p:txBody>
          <a:bodyPr wrap="none">
            <a:spAutoFit/>
          </a:bodyPr>
          <a:lstStyle/>
          <a:p>
            <a:pPr lvl="0"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0" t="25787" r="26156" b="381"/>
          <a:stretch/>
        </p:blipFill>
        <p:spPr>
          <a:xfrm>
            <a:off x="1008000" y="1339200"/>
            <a:ext cx="6858791" cy="4572000"/>
          </a:xfrm>
          <a:prstGeom prst="rect">
            <a:avLst/>
          </a:prstGeom>
        </p:spPr>
      </p:pic>
    </p:spTree>
    <p:extLst>
      <p:ext uri="{BB962C8B-B14F-4D97-AF65-F5344CB8AC3E}">
        <p14:creationId xmlns:p14="http://schemas.microsoft.com/office/powerpoint/2010/main" val="31709970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fettreicher Tag</a:t>
            </a:r>
            <a:endParaRPr lang="de-DE" dirty="0"/>
          </a:p>
        </p:txBody>
      </p:sp>
      <p:sp>
        <p:nvSpPr>
          <p:cNvPr id="3" name="Inhaltsplatzhalter 2"/>
          <p:cNvSpPr>
            <a:spLocks noGrp="1"/>
          </p:cNvSpPr>
          <p:nvPr>
            <p:ph idx="1"/>
          </p:nvPr>
        </p:nvSpPr>
        <p:spPr/>
        <p:txBody>
          <a:bodyPr>
            <a:normAutofit/>
          </a:bodyPr>
          <a:lstStyle/>
          <a:p>
            <a:pPr marL="3657600" lvl="8" indent="0">
              <a:buNone/>
            </a:pPr>
            <a:endParaRPr lang="de-DE" dirty="0" smtClean="0"/>
          </a:p>
          <a:p>
            <a:pPr marL="457200" lvl="1" indent="0">
              <a:lnSpc>
                <a:spcPct val="80000"/>
              </a:lnSpc>
              <a:buNone/>
            </a:pPr>
            <a:r>
              <a:rPr lang="de-DE" sz="4000" dirty="0"/>
              <a:t>1 Tasse </a:t>
            </a:r>
            <a:r>
              <a:rPr lang="de-DE" sz="4000" dirty="0" smtClean="0"/>
              <a:t>Kaffee, Kaffeesahne</a:t>
            </a:r>
            <a:r>
              <a:rPr lang="de-DE" sz="4000" dirty="0"/>
              <a:t>	  3</a:t>
            </a:r>
          </a:p>
          <a:p>
            <a:pPr marL="457200" lvl="1" indent="0">
              <a:lnSpc>
                <a:spcPct val="80000"/>
              </a:lnSpc>
              <a:buNone/>
            </a:pPr>
            <a:r>
              <a:rPr lang="de-DE" sz="4000" dirty="0"/>
              <a:t>1 Croissant					23</a:t>
            </a:r>
          </a:p>
          <a:p>
            <a:pPr marL="457200" lvl="1" indent="0">
              <a:lnSpc>
                <a:spcPct val="80000"/>
              </a:lnSpc>
              <a:buNone/>
            </a:pPr>
            <a:r>
              <a:rPr lang="de-DE" sz="4000" dirty="0"/>
              <a:t>1 Scheibe Toast, 1 TL </a:t>
            </a:r>
            <a:r>
              <a:rPr lang="de-DE" sz="4000" dirty="0" smtClean="0"/>
              <a:t>Butter</a:t>
            </a:r>
            <a:r>
              <a:rPr lang="de-DE" sz="4000" dirty="0"/>
              <a:t>	  4</a:t>
            </a:r>
          </a:p>
          <a:p>
            <a:pPr marL="457200" lvl="1" indent="0">
              <a:lnSpc>
                <a:spcPct val="80000"/>
              </a:lnSpc>
              <a:buNone/>
            </a:pPr>
            <a:endParaRPr lang="de-DE" sz="4000" dirty="0"/>
          </a:p>
          <a:p>
            <a:pPr marL="457200" lvl="1" indent="0">
              <a:lnSpc>
                <a:spcPct val="80000"/>
              </a:lnSpc>
              <a:buNone/>
            </a:pPr>
            <a:r>
              <a:rPr lang="de-DE" sz="4000" dirty="0"/>
              <a:t>Wiener Schnitzel</a:t>
            </a:r>
            <a:r>
              <a:rPr lang="de-DE" sz="4000" dirty="0" smtClean="0"/>
              <a:t>,</a:t>
            </a:r>
          </a:p>
          <a:p>
            <a:pPr marL="457200" lvl="1" indent="0">
              <a:lnSpc>
                <a:spcPct val="80000"/>
              </a:lnSpc>
              <a:buNone/>
            </a:pPr>
            <a:r>
              <a:rPr lang="de-DE" sz="4000" dirty="0" smtClean="0"/>
              <a:t>Pommes</a:t>
            </a:r>
            <a:r>
              <a:rPr lang="de-DE" sz="4000" dirty="0"/>
              <a:t>, Salat	</a:t>
            </a:r>
            <a:r>
              <a:rPr lang="de-DE" sz="4000" dirty="0" smtClean="0"/>
              <a:t>			51</a:t>
            </a:r>
            <a:endParaRPr lang="de-DE" sz="4000" dirty="0"/>
          </a:p>
        </p:txBody>
      </p:sp>
    </p:spTree>
    <p:extLst>
      <p:ext uri="{BB962C8B-B14F-4D97-AF65-F5344CB8AC3E}">
        <p14:creationId xmlns:p14="http://schemas.microsoft.com/office/powerpoint/2010/main" val="27556560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fettreicher Tag</a:t>
            </a:r>
            <a:endParaRPr lang="de-DE" dirty="0"/>
          </a:p>
        </p:txBody>
      </p:sp>
      <p:sp>
        <p:nvSpPr>
          <p:cNvPr id="3" name="Inhaltsplatzhalter 2"/>
          <p:cNvSpPr>
            <a:spLocks noGrp="1"/>
          </p:cNvSpPr>
          <p:nvPr>
            <p:ph idx="1"/>
          </p:nvPr>
        </p:nvSpPr>
        <p:spPr/>
        <p:txBody>
          <a:bodyPr>
            <a:normAutofit fontScale="25000" lnSpcReduction="20000"/>
          </a:bodyPr>
          <a:lstStyle/>
          <a:p>
            <a:pPr marL="3657600" lvl="8" indent="0">
              <a:buNone/>
            </a:pPr>
            <a:endParaRPr lang="de-DE" dirty="0" smtClean="0"/>
          </a:p>
          <a:p>
            <a:pPr marL="457200" lvl="1" indent="0">
              <a:buNone/>
            </a:pPr>
            <a:r>
              <a:rPr lang="de-DE" sz="16000" dirty="0" smtClean="0"/>
              <a:t>1 </a:t>
            </a:r>
            <a:r>
              <a:rPr lang="de-DE" sz="16000" dirty="0"/>
              <a:t>Tasse </a:t>
            </a:r>
            <a:r>
              <a:rPr lang="de-DE" sz="16000" dirty="0" smtClean="0"/>
              <a:t>Kaffee, Kaffeesahne     3</a:t>
            </a:r>
            <a:endParaRPr lang="de-DE" sz="16000" dirty="0"/>
          </a:p>
          <a:p>
            <a:pPr marL="457200" lvl="1" indent="0">
              <a:buNone/>
            </a:pPr>
            <a:r>
              <a:rPr lang="de-DE" sz="16000" dirty="0"/>
              <a:t>1 Blätterteigstück			</a:t>
            </a:r>
            <a:r>
              <a:rPr lang="de-DE" sz="16000" dirty="0" smtClean="0"/>
              <a:t>	 17</a:t>
            </a:r>
            <a:endParaRPr lang="de-DE" sz="16000" dirty="0"/>
          </a:p>
          <a:p>
            <a:pPr marL="457200" lvl="1" indent="0">
              <a:buNone/>
            </a:pPr>
            <a:endParaRPr lang="de-DE" sz="16000" dirty="0"/>
          </a:p>
          <a:p>
            <a:pPr marL="457200" lvl="1" indent="0">
              <a:buNone/>
            </a:pPr>
            <a:r>
              <a:rPr lang="de-DE" sz="16000" dirty="0" smtClean="0"/>
              <a:t>2 Scheiben Brot, 2 TL Butter      8</a:t>
            </a:r>
            <a:endParaRPr lang="de-DE" sz="16000" dirty="0"/>
          </a:p>
          <a:p>
            <a:pPr marL="457200" lvl="1" indent="0">
              <a:buNone/>
            </a:pPr>
            <a:r>
              <a:rPr lang="de-DE" sz="16000" dirty="0" smtClean="0"/>
              <a:t>2 Scheiben Leberkäse	       16</a:t>
            </a:r>
          </a:p>
          <a:p>
            <a:pPr marL="457200" lvl="1" indent="0">
              <a:buNone/>
            </a:pPr>
            <a:r>
              <a:rPr lang="de-DE" sz="16000" dirty="0"/>
              <a:t>	</a:t>
            </a:r>
            <a:r>
              <a:rPr lang="de-DE" sz="16000" dirty="0" smtClean="0"/>
              <a:t>Erdnüsse (30 g)	  		       15</a:t>
            </a:r>
          </a:p>
          <a:p>
            <a:pPr marL="457200" lvl="1" indent="0">
              <a:buNone/>
            </a:pPr>
            <a:r>
              <a:rPr lang="de-DE" sz="16000" dirty="0" smtClean="0"/>
              <a:t>				</a:t>
            </a:r>
            <a:r>
              <a:rPr lang="de-DE" sz="16000" b="1" dirty="0" smtClean="0"/>
              <a:t>Summe</a:t>
            </a:r>
            <a:r>
              <a:rPr lang="de-DE" sz="16000" dirty="0" smtClean="0"/>
              <a:t> </a:t>
            </a:r>
            <a:r>
              <a:rPr lang="de-DE" sz="16000" i="1" dirty="0" smtClean="0"/>
              <a:t>          </a:t>
            </a:r>
            <a:r>
              <a:rPr lang="de-DE" sz="16000" b="1" dirty="0" smtClean="0"/>
              <a:t>140</a:t>
            </a:r>
          </a:p>
        </p:txBody>
      </p:sp>
    </p:spTree>
    <p:extLst>
      <p:ext uri="{BB962C8B-B14F-4D97-AF65-F5344CB8AC3E}">
        <p14:creationId xmlns:p14="http://schemas.microsoft.com/office/powerpoint/2010/main" val="23721752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 Tag mit weniger Fett</a:t>
            </a:r>
            <a:endParaRPr lang="de-DE" dirty="0"/>
          </a:p>
        </p:txBody>
      </p:sp>
      <p:sp>
        <p:nvSpPr>
          <p:cNvPr id="3" name="Inhaltsplatzhalter 2"/>
          <p:cNvSpPr>
            <a:spLocks noGrp="1"/>
          </p:cNvSpPr>
          <p:nvPr>
            <p:ph idx="1"/>
          </p:nvPr>
        </p:nvSpPr>
        <p:spPr>
          <a:xfrm>
            <a:off x="457200" y="1600200"/>
            <a:ext cx="8229600" cy="4853136"/>
          </a:xfrm>
        </p:spPr>
        <p:txBody>
          <a:bodyPr>
            <a:normAutofit fontScale="25000" lnSpcReduction="20000"/>
          </a:bodyPr>
          <a:lstStyle/>
          <a:p>
            <a:pPr marL="3657600" lvl="8" indent="0">
              <a:buNone/>
            </a:pPr>
            <a:endParaRPr lang="de-DE" dirty="0" smtClean="0"/>
          </a:p>
          <a:p>
            <a:pPr marL="0" lvl="1" indent="457200">
              <a:lnSpc>
                <a:spcPct val="80000"/>
              </a:lnSpc>
              <a:buNone/>
            </a:pPr>
            <a:r>
              <a:rPr lang="de-DE" sz="10000" dirty="0"/>
              <a:t>	</a:t>
            </a:r>
            <a:r>
              <a:rPr lang="de-DE" sz="4700" dirty="0"/>
              <a:t>	</a:t>
            </a:r>
          </a:p>
          <a:p>
            <a:pPr marL="0" lvl="1" indent="457200">
              <a:lnSpc>
                <a:spcPct val="80000"/>
              </a:lnSpc>
              <a:buNone/>
            </a:pPr>
            <a:r>
              <a:rPr lang="de-DE" sz="16000" dirty="0"/>
              <a:t>1 Tasse Kaffee, Milch 3,5%   	1</a:t>
            </a:r>
          </a:p>
          <a:p>
            <a:pPr marL="457200" lvl="1" indent="0">
              <a:lnSpc>
                <a:spcPct val="80000"/>
              </a:lnSpc>
              <a:buNone/>
            </a:pPr>
            <a:r>
              <a:rPr lang="de-DE" sz="16000" dirty="0"/>
              <a:t>1 Vollkornsemmel,</a:t>
            </a:r>
          </a:p>
          <a:p>
            <a:pPr marL="457200" lvl="1" indent="0">
              <a:lnSpc>
                <a:spcPct val="80000"/>
              </a:lnSpc>
              <a:buNone/>
            </a:pPr>
            <a:r>
              <a:rPr lang="de-DE" sz="16000" dirty="0"/>
              <a:t>1 EL Magerquark  			</a:t>
            </a:r>
            <a:r>
              <a:rPr lang="de-DE" sz="16000" dirty="0" smtClean="0"/>
              <a:t>0</a:t>
            </a:r>
            <a:endParaRPr lang="de-DE" sz="16000" dirty="0"/>
          </a:p>
          <a:p>
            <a:pPr marL="457200" lvl="1" indent="0">
              <a:lnSpc>
                <a:spcPct val="80000"/>
              </a:lnSpc>
              <a:buNone/>
            </a:pPr>
            <a:r>
              <a:rPr lang="de-DE" sz="16000" dirty="0"/>
              <a:t>1 TL Marmelade				</a:t>
            </a:r>
            <a:r>
              <a:rPr lang="de-DE" sz="16000" dirty="0" smtClean="0"/>
              <a:t>0</a:t>
            </a:r>
            <a:endParaRPr lang="de-DE" sz="16000" dirty="0"/>
          </a:p>
          <a:p>
            <a:pPr marL="457200" lvl="1" indent="0">
              <a:lnSpc>
                <a:spcPct val="80000"/>
              </a:lnSpc>
              <a:buNone/>
            </a:pPr>
            <a:r>
              <a:rPr lang="de-DE" sz="16000" dirty="0"/>
              <a:t>1 Scheibe Emmentaler		</a:t>
            </a:r>
            <a:r>
              <a:rPr lang="de-DE" sz="16000" dirty="0" smtClean="0"/>
              <a:t>8</a:t>
            </a:r>
            <a:endParaRPr lang="de-DE" sz="16000" dirty="0"/>
          </a:p>
          <a:p>
            <a:pPr marL="457200" lvl="1" indent="0">
              <a:lnSpc>
                <a:spcPct val="80000"/>
              </a:lnSpc>
              <a:buNone/>
            </a:pPr>
            <a:r>
              <a:rPr lang="de-DE" sz="16000" dirty="0"/>
              <a:t>1 TL Butter					</a:t>
            </a:r>
            <a:r>
              <a:rPr lang="de-DE" sz="16000" dirty="0" smtClean="0"/>
              <a:t>4</a:t>
            </a:r>
            <a:endParaRPr lang="de-DE" sz="16000" dirty="0"/>
          </a:p>
          <a:p>
            <a:pPr marL="457200" lvl="1" indent="0">
              <a:lnSpc>
                <a:spcPct val="80000"/>
              </a:lnSpc>
              <a:buNone/>
            </a:pPr>
            <a:endParaRPr lang="de-DE" sz="16000" dirty="0"/>
          </a:p>
          <a:p>
            <a:pPr marL="457200" lvl="1" indent="0">
              <a:lnSpc>
                <a:spcPct val="80000"/>
              </a:lnSpc>
              <a:buNone/>
              <a:tabLst>
                <a:tab pos="7078663" algn="l"/>
              </a:tabLst>
            </a:pPr>
            <a:r>
              <a:rPr lang="de-DE" sz="16000" dirty="0"/>
              <a:t>1 Banane, 4 </a:t>
            </a:r>
            <a:r>
              <a:rPr lang="de-DE" sz="16000" dirty="0" smtClean="0"/>
              <a:t>Walnüsse	10</a:t>
            </a:r>
            <a:r>
              <a:rPr lang="de-DE" sz="12300" dirty="0"/>
              <a:t>	</a:t>
            </a:r>
            <a:endParaRPr lang="de-DE" sz="12300" b="1" dirty="0" smtClean="0"/>
          </a:p>
        </p:txBody>
      </p:sp>
    </p:spTree>
    <p:extLst>
      <p:ext uri="{BB962C8B-B14F-4D97-AF65-F5344CB8AC3E}">
        <p14:creationId xmlns:p14="http://schemas.microsoft.com/office/powerpoint/2010/main" val="24065221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 Tag mit </a:t>
            </a:r>
            <a:r>
              <a:rPr lang="de-DE" dirty="0" smtClean="0"/>
              <a:t>weniger </a:t>
            </a:r>
            <a:r>
              <a:rPr lang="de-DE" dirty="0"/>
              <a:t>Fett</a:t>
            </a:r>
          </a:p>
        </p:txBody>
      </p:sp>
      <p:sp>
        <p:nvSpPr>
          <p:cNvPr id="3" name="Inhaltsplatzhalter 2"/>
          <p:cNvSpPr>
            <a:spLocks noGrp="1"/>
          </p:cNvSpPr>
          <p:nvPr>
            <p:ph idx="1"/>
          </p:nvPr>
        </p:nvSpPr>
        <p:spPr/>
        <p:txBody>
          <a:bodyPr>
            <a:normAutofit/>
          </a:bodyPr>
          <a:lstStyle/>
          <a:p>
            <a:pPr marL="3657600" lvl="8" indent="0">
              <a:buNone/>
            </a:pPr>
            <a:endParaRPr lang="de-DE" dirty="0" smtClean="0"/>
          </a:p>
          <a:p>
            <a:pPr marL="457200" lvl="1" indent="0">
              <a:lnSpc>
                <a:spcPct val="80000"/>
              </a:lnSpc>
              <a:buNone/>
            </a:pPr>
            <a:r>
              <a:rPr lang="de-DE" sz="4000" dirty="0" smtClean="0"/>
              <a:t>1 Schnitzel </a:t>
            </a:r>
            <a:r>
              <a:rPr lang="de-DE" sz="4000" dirty="0" err="1" smtClean="0"/>
              <a:t>natur</a:t>
            </a:r>
            <a:r>
              <a:rPr lang="de-DE" sz="4000" dirty="0" smtClean="0"/>
              <a:t>, Kartoffeln,          	Salat</a:t>
            </a:r>
            <a:r>
              <a:rPr lang="de-DE" sz="4000" dirty="0"/>
              <a:t>, 1 EL </a:t>
            </a:r>
            <a:r>
              <a:rPr lang="de-DE" sz="4000" dirty="0" smtClean="0"/>
              <a:t>Rapsöl </a:t>
            </a:r>
            <a:r>
              <a:rPr lang="de-DE" sz="4000" dirty="0"/>
              <a:t>			</a:t>
            </a:r>
            <a:r>
              <a:rPr lang="de-DE" sz="4000" dirty="0" smtClean="0"/>
              <a:t>15</a:t>
            </a:r>
            <a:endParaRPr lang="de-DE" sz="4000" dirty="0"/>
          </a:p>
          <a:p>
            <a:pPr marL="457200" lvl="1" indent="0">
              <a:lnSpc>
                <a:spcPct val="80000"/>
              </a:lnSpc>
              <a:buNone/>
            </a:pPr>
            <a:endParaRPr lang="de-DE" sz="4000" dirty="0"/>
          </a:p>
          <a:p>
            <a:pPr marL="457200" lvl="1" indent="0">
              <a:lnSpc>
                <a:spcPct val="80000"/>
              </a:lnSpc>
              <a:buNone/>
            </a:pPr>
            <a:r>
              <a:rPr lang="de-DE" sz="4000" dirty="0"/>
              <a:t>1 Tasse </a:t>
            </a:r>
            <a:r>
              <a:rPr lang="de-DE" sz="4000" dirty="0" smtClean="0"/>
              <a:t>Kaffee, Milch 4%	</a:t>
            </a:r>
            <a:r>
              <a:rPr lang="de-DE" sz="4000" dirty="0"/>
              <a:t>	 </a:t>
            </a:r>
            <a:r>
              <a:rPr lang="de-DE" sz="4000" dirty="0" smtClean="0"/>
              <a:t> 1</a:t>
            </a:r>
            <a:endParaRPr lang="de-DE" sz="4000" dirty="0"/>
          </a:p>
          <a:p>
            <a:pPr marL="457200" lvl="1" indent="265113">
              <a:lnSpc>
                <a:spcPct val="80000"/>
              </a:lnSpc>
              <a:buNone/>
            </a:pPr>
            <a:r>
              <a:rPr lang="de-DE" sz="4000" dirty="0" smtClean="0"/>
              <a:t> Obstkuchen </a:t>
            </a:r>
            <a:r>
              <a:rPr lang="de-DE" sz="4000" dirty="0"/>
              <a:t>aus Biskuitteig	</a:t>
            </a:r>
            <a:r>
              <a:rPr lang="de-DE" sz="4000" dirty="0" smtClean="0"/>
              <a:t>  4</a:t>
            </a:r>
            <a:endParaRPr lang="de-DE" sz="4000" dirty="0"/>
          </a:p>
        </p:txBody>
      </p:sp>
    </p:spTree>
    <p:extLst>
      <p:ext uri="{BB962C8B-B14F-4D97-AF65-F5344CB8AC3E}">
        <p14:creationId xmlns:p14="http://schemas.microsoft.com/office/powerpoint/2010/main" val="33477535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 Tag mit </a:t>
            </a:r>
            <a:r>
              <a:rPr lang="de-DE" dirty="0" smtClean="0"/>
              <a:t>weniger </a:t>
            </a:r>
            <a:r>
              <a:rPr lang="de-DE" dirty="0"/>
              <a:t>Fett</a:t>
            </a:r>
          </a:p>
        </p:txBody>
      </p:sp>
      <p:sp>
        <p:nvSpPr>
          <p:cNvPr id="3" name="Inhaltsplatzhalter 2"/>
          <p:cNvSpPr>
            <a:spLocks noGrp="1"/>
          </p:cNvSpPr>
          <p:nvPr>
            <p:ph idx="1"/>
          </p:nvPr>
        </p:nvSpPr>
        <p:spPr/>
        <p:txBody>
          <a:bodyPr>
            <a:noAutofit/>
          </a:bodyPr>
          <a:lstStyle/>
          <a:p>
            <a:pPr marL="3657600" lvl="8" indent="0">
              <a:buNone/>
            </a:pPr>
            <a:endParaRPr lang="de-DE" sz="4000" dirty="0" smtClean="0"/>
          </a:p>
          <a:p>
            <a:pPr marL="457200" lvl="1" indent="0">
              <a:lnSpc>
                <a:spcPct val="80000"/>
              </a:lnSpc>
              <a:buNone/>
            </a:pPr>
            <a:r>
              <a:rPr lang="de-DE" sz="4000" dirty="0"/>
              <a:t>1 Scheibe </a:t>
            </a:r>
            <a:r>
              <a:rPr lang="de-DE" sz="4000" dirty="0" smtClean="0"/>
              <a:t>Vollkornbrot,</a:t>
            </a:r>
          </a:p>
          <a:p>
            <a:pPr marL="457200" lvl="1" indent="0">
              <a:lnSpc>
                <a:spcPct val="80000"/>
              </a:lnSpc>
              <a:buNone/>
            </a:pPr>
            <a:r>
              <a:rPr lang="de-DE" sz="4000" dirty="0" smtClean="0"/>
              <a:t> 	Creme </a:t>
            </a:r>
            <a:r>
              <a:rPr lang="de-DE" sz="4000" dirty="0" err="1" smtClean="0"/>
              <a:t>fraiche</a:t>
            </a:r>
            <a:r>
              <a:rPr lang="de-DE" sz="4000" dirty="0"/>
              <a:t>, Hüttenkäse	</a:t>
            </a:r>
            <a:r>
              <a:rPr lang="de-DE" sz="4000" dirty="0" smtClean="0"/>
              <a:t>5</a:t>
            </a:r>
            <a:endParaRPr lang="de-DE" sz="4000" dirty="0"/>
          </a:p>
          <a:p>
            <a:pPr marL="457200" lvl="1" indent="265113">
              <a:lnSpc>
                <a:spcPct val="80000"/>
              </a:lnSpc>
              <a:buNone/>
            </a:pPr>
            <a:r>
              <a:rPr lang="de-DE" sz="4000" dirty="0" smtClean="0"/>
              <a:t>	Nudelsalat, Gemüsewürfel</a:t>
            </a:r>
            <a:r>
              <a:rPr lang="de-DE" sz="4000" dirty="0"/>
              <a:t>,</a:t>
            </a:r>
          </a:p>
          <a:p>
            <a:pPr marL="457200" lvl="1" indent="265113">
              <a:lnSpc>
                <a:spcPct val="80000"/>
              </a:lnSpc>
              <a:buNone/>
            </a:pPr>
            <a:r>
              <a:rPr lang="de-DE" sz="4000" dirty="0" smtClean="0"/>
              <a:t>	Rucola</a:t>
            </a:r>
            <a:r>
              <a:rPr lang="de-DE" sz="4000" dirty="0"/>
              <a:t>, 1 EL Olivenöl		</a:t>
            </a:r>
            <a:r>
              <a:rPr lang="de-DE" sz="4000" dirty="0" smtClean="0"/>
              <a:t>11</a:t>
            </a:r>
          </a:p>
          <a:p>
            <a:pPr marL="457200" lvl="1" indent="0">
              <a:lnSpc>
                <a:spcPct val="80000"/>
              </a:lnSpc>
              <a:buNone/>
            </a:pPr>
            <a:r>
              <a:rPr lang="de-DE" sz="4000" dirty="0"/>
              <a:t>	</a:t>
            </a:r>
            <a:r>
              <a:rPr lang="de-DE" sz="4000" dirty="0" smtClean="0"/>
              <a:t>				</a:t>
            </a:r>
            <a:r>
              <a:rPr lang="de-DE" sz="4000" b="1" dirty="0" smtClean="0"/>
              <a:t>Summe	59</a:t>
            </a:r>
            <a:endParaRPr lang="de-DE" sz="4000" b="1" dirty="0"/>
          </a:p>
        </p:txBody>
      </p:sp>
    </p:spTree>
    <p:extLst>
      <p:ext uri="{BB962C8B-B14F-4D97-AF65-F5344CB8AC3E}">
        <p14:creationId xmlns:p14="http://schemas.microsoft.com/office/powerpoint/2010/main" val="37917967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Erhöhte </a:t>
            </a:r>
            <a:r>
              <a:rPr lang="de-DE" dirty="0" err="1" smtClean="0"/>
              <a:t>Triglyzeride</a:t>
            </a:r>
            <a:endParaRPr lang="de-DE" dirty="0"/>
          </a:p>
        </p:txBody>
      </p:sp>
      <p:sp>
        <p:nvSpPr>
          <p:cNvPr id="3" name="Inhaltsplatzhalter 2"/>
          <p:cNvSpPr>
            <a:spLocks noGrp="1"/>
          </p:cNvSpPr>
          <p:nvPr>
            <p:ph idx="1"/>
          </p:nvPr>
        </p:nvSpPr>
        <p:spPr>
          <a:xfrm>
            <a:off x="457200" y="1600200"/>
            <a:ext cx="8229600" cy="5141168"/>
          </a:xfrm>
        </p:spPr>
        <p:txBody>
          <a:bodyPr>
            <a:normAutofit fontScale="92500" lnSpcReduction="20000"/>
          </a:bodyPr>
          <a:lstStyle/>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endParaRPr lang="de-DE" sz="1200" dirty="0">
              <a:solidFill>
                <a:prstClr val="black">
                  <a:tint val="75000"/>
                </a:prstClr>
              </a:solidFill>
              <a:latin typeface="Calibri"/>
            </a:endParaRPr>
          </a:p>
          <a:p>
            <a:pPr marL="0" lvl="0" indent="0" algn="ctr">
              <a:spcBef>
                <a:spcPts val="0"/>
              </a:spcBef>
              <a:buNone/>
            </a:pPr>
            <a:endParaRPr lang="de-DE" sz="1200" dirty="0" smtClean="0">
              <a:solidFill>
                <a:prstClr val="black">
                  <a:tint val="75000"/>
                </a:prstClr>
              </a:solidFill>
              <a:latin typeface="Calibri"/>
            </a:endParaRPr>
          </a:p>
          <a:p>
            <a:pPr marL="0" lvl="0" indent="0" algn="ctr">
              <a:spcBef>
                <a:spcPts val="0"/>
              </a:spcBef>
              <a:buNone/>
            </a:pPr>
            <a:r>
              <a:rPr lang="de-DE" sz="1200" dirty="0" smtClean="0">
                <a:solidFill>
                  <a:prstClr val="black">
                    <a:tint val="75000"/>
                  </a:prstClr>
                </a:solidFill>
                <a:latin typeface="Calibri"/>
              </a:rPr>
              <a:t>Fotos </a:t>
            </a:r>
            <a:r>
              <a:rPr lang="de-DE" sz="1200" dirty="0">
                <a:solidFill>
                  <a:prstClr val="black">
                    <a:tint val="75000"/>
                  </a:prstClr>
                </a:solidFill>
                <a:latin typeface="Calibri"/>
              </a:rPr>
              <a:t>Viktor </a:t>
            </a:r>
            <a:r>
              <a:rPr lang="de-DE" sz="1200" dirty="0" err="1">
                <a:solidFill>
                  <a:prstClr val="black">
                    <a:tint val="75000"/>
                  </a:prstClr>
                </a:solidFill>
                <a:latin typeface="Calibri"/>
              </a:rPr>
              <a:t>Hanacek</a:t>
            </a:r>
            <a:r>
              <a:rPr lang="de-DE" sz="1200" dirty="0">
                <a:solidFill>
                  <a:prstClr val="black">
                    <a:tint val="75000"/>
                  </a:prstClr>
                </a:solidFill>
                <a:latin typeface="Calibri"/>
              </a:rPr>
              <a:t>: </a:t>
            </a:r>
            <a:r>
              <a:rPr lang="de-DE" sz="1200" dirty="0" smtClean="0">
                <a:solidFill>
                  <a:prstClr val="black">
                    <a:tint val="75000"/>
                  </a:prstClr>
                </a:solidFill>
                <a:latin typeface="Calibri"/>
              </a:rPr>
              <a:t>picjumbo.com</a:t>
            </a:r>
          </a:p>
          <a:p>
            <a:pPr marL="0" lvl="0" indent="0" algn="ctr">
              <a:spcBef>
                <a:spcPts val="0"/>
              </a:spcBef>
              <a:buNone/>
            </a:pPr>
            <a:r>
              <a:rPr lang="de-DE" sz="1200" dirty="0" smtClean="0">
                <a:solidFill>
                  <a:prstClr val="black">
                    <a:tint val="75000"/>
                  </a:prstClr>
                </a:solidFill>
                <a:latin typeface="Calibri"/>
              </a:rPr>
              <a:t> Tanja Mayer,   </a:t>
            </a:r>
            <a:r>
              <a:rPr lang="de-DE" sz="1200" dirty="0" err="1" smtClean="0">
                <a:solidFill>
                  <a:prstClr val="black">
                    <a:tint val="75000"/>
                  </a:prstClr>
                </a:solidFill>
                <a:latin typeface="Calibri"/>
              </a:rPr>
              <a:t>Marvi</a:t>
            </a:r>
            <a:r>
              <a:rPr lang="de-DE" sz="1200" dirty="0" smtClean="0">
                <a:solidFill>
                  <a:prstClr val="black">
                    <a:tint val="75000"/>
                  </a:prstClr>
                </a:solidFill>
                <a:latin typeface="Calibri"/>
              </a:rPr>
              <a:t> L:  </a:t>
            </a:r>
            <a:r>
              <a:rPr lang="de-DE" sz="1200" dirty="0" err="1" smtClean="0">
                <a:solidFill>
                  <a:prstClr val="black">
                    <a:tint val="75000"/>
                  </a:prstClr>
                </a:solidFill>
                <a:latin typeface="Calibri"/>
              </a:rPr>
              <a:t>unsplash</a:t>
            </a:r>
            <a:endParaRPr lang="de-DE" sz="1200" dirty="0">
              <a:solidFill>
                <a:prstClr val="black">
                  <a:tint val="75000"/>
                </a:prstClr>
              </a:solidFill>
              <a:latin typeface="Calibri"/>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637940"/>
            <a:ext cx="2684845" cy="179106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8725" y="1815085"/>
            <a:ext cx="1803214" cy="2736000"/>
          </a:xfrm>
          <a:prstGeom prst="rect">
            <a:avLst/>
          </a:prstGeom>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l="26713" t="6660" r="22572" b="23221"/>
          <a:stretch/>
        </p:blipFill>
        <p:spPr>
          <a:xfrm>
            <a:off x="4427984" y="3574124"/>
            <a:ext cx="2127741" cy="1953923"/>
          </a:xfrm>
          <a:prstGeom prst="rect">
            <a:avLst/>
          </a:prstGeom>
        </p:spPr>
      </p:pic>
    </p:spTree>
    <p:extLst>
      <p:ext uri="{BB962C8B-B14F-4D97-AF65-F5344CB8AC3E}">
        <p14:creationId xmlns:p14="http://schemas.microsoft.com/office/powerpoint/2010/main" val="93402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kann Ernährung nicht?</a:t>
            </a:r>
            <a:endParaRPr lang="de-DE" dirty="0"/>
          </a:p>
        </p:txBody>
      </p:sp>
      <p:sp>
        <p:nvSpPr>
          <p:cNvPr id="3" name="Inhaltsplatzhalter 2"/>
          <p:cNvSpPr>
            <a:spLocks noGrp="1"/>
          </p:cNvSpPr>
          <p:nvPr>
            <p:ph idx="1"/>
          </p:nvPr>
        </p:nvSpPr>
        <p:spPr/>
        <p:txBody>
          <a:bodyPr>
            <a:normAutofit/>
          </a:bodyPr>
          <a:lstStyle/>
          <a:p>
            <a:endParaRPr lang="de-DE" dirty="0" smtClean="0"/>
          </a:p>
          <a:p>
            <a:pPr lvl="2"/>
            <a:r>
              <a:rPr lang="de-DE" dirty="0" smtClean="0"/>
              <a:t>Bei konstantem Übergewicht Wirkung entfalten</a:t>
            </a:r>
          </a:p>
          <a:p>
            <a:pPr lvl="2"/>
            <a:r>
              <a:rPr lang="de-DE" dirty="0" smtClean="0"/>
              <a:t>Andere </a:t>
            </a:r>
            <a:r>
              <a:rPr lang="de-DE" dirty="0" err="1" smtClean="0"/>
              <a:t>Risikofakoren</a:t>
            </a:r>
            <a:r>
              <a:rPr lang="de-DE" dirty="0" smtClean="0"/>
              <a:t> ausgleichen</a:t>
            </a:r>
          </a:p>
          <a:p>
            <a:pPr lvl="3"/>
            <a:endParaRPr lang="de-DE" dirty="0" smtClean="0"/>
          </a:p>
        </p:txBody>
      </p:sp>
    </p:spTree>
    <p:extLst>
      <p:ext uri="{BB962C8B-B14F-4D97-AF65-F5344CB8AC3E}">
        <p14:creationId xmlns:p14="http://schemas.microsoft.com/office/powerpoint/2010/main" val="89789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Senke </a:t>
            </a:r>
            <a:r>
              <a:rPr lang="de-DE" dirty="0" err="1" smtClean="0"/>
              <a:t>Triglyzeride</a:t>
            </a:r>
            <a:endParaRPr lang="de-DE" dirty="0"/>
          </a:p>
        </p:txBody>
      </p:sp>
      <p:sp>
        <p:nvSpPr>
          <p:cNvPr id="3" name="Inhaltsplatzhalter 2"/>
          <p:cNvSpPr>
            <a:spLocks noGrp="1"/>
          </p:cNvSpPr>
          <p:nvPr>
            <p:ph idx="1"/>
          </p:nvPr>
        </p:nvSpPr>
        <p:spPr/>
        <p:txBody>
          <a:bodyPr>
            <a:normAutofit/>
          </a:bodyPr>
          <a:lstStyle/>
          <a:p>
            <a:endParaRPr lang="de-DE" dirty="0" smtClean="0"/>
          </a:p>
          <a:p>
            <a:endParaRPr lang="de-DE" dirty="0" smtClean="0"/>
          </a:p>
          <a:p>
            <a:pPr marL="1254125" lvl="3" indent="-354013"/>
            <a:r>
              <a:rPr lang="de-DE" sz="4000" dirty="0"/>
              <a:t>Bewegung</a:t>
            </a:r>
          </a:p>
          <a:p>
            <a:pPr marL="1254125" lvl="3" indent="-354013"/>
            <a:r>
              <a:rPr lang="de-DE" sz="4000" dirty="0" smtClean="0"/>
              <a:t>Normalgewicht</a:t>
            </a:r>
            <a:endParaRPr lang="de-DE" sz="4000" dirty="0"/>
          </a:p>
          <a:p>
            <a:pPr marL="1254125" lvl="3" indent="-354013"/>
            <a:r>
              <a:rPr lang="de-DE" sz="4000" dirty="0"/>
              <a:t>Ernährungsumstellung</a:t>
            </a:r>
          </a:p>
        </p:txBody>
      </p:sp>
    </p:spTree>
    <p:extLst>
      <p:ext uri="{BB962C8B-B14F-4D97-AF65-F5344CB8AC3E}">
        <p14:creationId xmlns:p14="http://schemas.microsoft.com/office/powerpoint/2010/main" val="41394398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Erhöhen </a:t>
            </a:r>
            <a:r>
              <a:rPr lang="de-DE" dirty="0" err="1" smtClean="0"/>
              <a:t>Triglyzeride</a:t>
            </a:r>
            <a:endParaRPr lang="de-DE" dirty="0"/>
          </a:p>
        </p:txBody>
      </p:sp>
      <p:sp>
        <p:nvSpPr>
          <p:cNvPr id="3" name="Inhaltsplatzhalter 2"/>
          <p:cNvSpPr>
            <a:spLocks noGrp="1"/>
          </p:cNvSpPr>
          <p:nvPr>
            <p:ph idx="1"/>
          </p:nvPr>
        </p:nvSpPr>
        <p:spPr/>
        <p:txBody>
          <a:bodyPr>
            <a:normAutofit/>
          </a:bodyPr>
          <a:lstStyle/>
          <a:p>
            <a:endParaRPr lang="de-DE" dirty="0" smtClean="0"/>
          </a:p>
          <a:p>
            <a:pPr marL="1357312" lvl="4" indent="0">
              <a:buNone/>
            </a:pPr>
            <a:endParaRPr lang="de-DE" sz="3600" dirty="0" smtClean="0"/>
          </a:p>
          <a:p>
            <a:pPr marL="1254125" lvl="4" indent="-263525">
              <a:buNone/>
            </a:pPr>
            <a:r>
              <a:rPr lang="de-DE" sz="3600" dirty="0" smtClean="0"/>
              <a:t>1. Alkohol</a:t>
            </a:r>
          </a:p>
          <a:p>
            <a:pPr marL="1597025" lvl="5" indent="-263525">
              <a:buNone/>
            </a:pPr>
            <a:r>
              <a:rPr lang="de-DE" sz="3600" dirty="0" smtClean="0"/>
              <a:t>		2. Limo, Cola &amp; Fruchtsäfte</a:t>
            </a:r>
          </a:p>
          <a:p>
            <a:pPr marL="2054225" lvl="6" indent="-263525">
              <a:buNone/>
            </a:pPr>
            <a:r>
              <a:rPr lang="de-DE" sz="3600" dirty="0" smtClean="0"/>
              <a:t>		3. </a:t>
            </a:r>
            <a:r>
              <a:rPr lang="de-DE" sz="3600" dirty="0" smtClean="0">
                <a:latin typeface="Arial" panose="020B0604020202020204" pitchFamily="34" charset="0"/>
                <a:cs typeface="Arial" panose="020B0604020202020204" pitchFamily="34" charset="0"/>
              </a:rPr>
              <a:t>Kuchen, Kekse &amp; Co.</a:t>
            </a:r>
          </a:p>
          <a:p>
            <a:pPr marL="900112" lvl="3" indent="0">
              <a:buNone/>
            </a:pPr>
            <a:r>
              <a:rPr lang="de-DE" sz="4000" dirty="0" smtClean="0"/>
              <a:t>		</a:t>
            </a:r>
          </a:p>
        </p:txBody>
      </p:sp>
    </p:spTree>
    <p:extLst>
      <p:ext uri="{BB962C8B-B14F-4D97-AF65-F5344CB8AC3E}">
        <p14:creationId xmlns:p14="http://schemas.microsoft.com/office/powerpoint/2010/main" val="15002800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Alkoholfreies Bier?</a:t>
            </a:r>
            <a:endParaRPr lang="de-DE" dirty="0"/>
          </a:p>
        </p:txBody>
      </p:sp>
      <p:sp>
        <p:nvSpPr>
          <p:cNvPr id="3" name="Inhaltsplatzhalter 2"/>
          <p:cNvSpPr>
            <a:spLocks noGrp="1"/>
          </p:cNvSpPr>
          <p:nvPr>
            <p:ph idx="1"/>
          </p:nvPr>
        </p:nvSpPr>
        <p:spPr/>
        <p:txBody>
          <a:bodyPr>
            <a:normAutofit/>
          </a:bodyPr>
          <a:lstStyle/>
          <a:p>
            <a:endParaRPr lang="de-DE" dirty="0" smtClean="0"/>
          </a:p>
          <a:p>
            <a:endParaRPr lang="de-DE" dirty="0" smtClean="0"/>
          </a:p>
        </p:txBody>
      </p:sp>
      <p:sp>
        <p:nvSpPr>
          <p:cNvPr id="5" name="Rechteck 4"/>
          <p:cNvSpPr/>
          <p:nvPr/>
        </p:nvSpPr>
        <p:spPr>
          <a:xfrm>
            <a:off x="3498996" y="6381328"/>
            <a:ext cx="2163349" cy="276999"/>
          </a:xfrm>
          <a:prstGeom prst="rect">
            <a:avLst/>
          </a:prstGeom>
        </p:spPr>
        <p:txBody>
          <a:bodyPr wrap="none">
            <a:spAutoFit/>
          </a:bodyPr>
          <a:lstStyle/>
          <a:p>
            <a:pPr lvl="0" algn="ctr"/>
            <a:r>
              <a:rPr lang="de-DE" sz="1200" dirty="0" smtClean="0">
                <a:solidFill>
                  <a:prstClr val="black">
                    <a:tint val="75000"/>
                  </a:prstClr>
                </a:solidFill>
              </a:rPr>
              <a:t>Foto Wil Stewart: unsplash.com</a:t>
            </a:r>
            <a:endParaRPr lang="de-DE" sz="1200" dirty="0">
              <a:solidFill>
                <a:prstClr val="black">
                  <a:tint val="75000"/>
                </a:prstClr>
              </a:solidFill>
            </a:endParaRP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0391" r="5771"/>
          <a:stretch/>
        </p:blipFill>
        <p:spPr>
          <a:xfrm>
            <a:off x="1126005" y="1412776"/>
            <a:ext cx="6891990" cy="4608000"/>
          </a:xfrm>
          <a:prstGeom prst="rect">
            <a:avLst/>
          </a:prstGeom>
        </p:spPr>
      </p:pic>
    </p:spTree>
    <p:extLst>
      <p:ext uri="{BB962C8B-B14F-4D97-AF65-F5344CB8AC3E}">
        <p14:creationId xmlns:p14="http://schemas.microsoft.com/office/powerpoint/2010/main" val="23850562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Limo?</a:t>
            </a:r>
            <a:endParaRPr lang="de-DE" dirty="0"/>
          </a:p>
        </p:txBody>
      </p:sp>
      <p:sp>
        <p:nvSpPr>
          <p:cNvPr id="3" name="Inhaltsplatzhalter 2"/>
          <p:cNvSpPr>
            <a:spLocks noGrp="1"/>
          </p:cNvSpPr>
          <p:nvPr>
            <p:ph idx="1"/>
          </p:nvPr>
        </p:nvSpPr>
        <p:spPr/>
        <p:txBody>
          <a:bodyPr>
            <a:normAutofit/>
          </a:bodyPr>
          <a:lstStyle/>
          <a:p>
            <a:endParaRPr lang="de-DE" dirty="0" smtClean="0"/>
          </a:p>
          <a:p>
            <a:endParaRPr lang="de-DE" dirty="0" smtClean="0"/>
          </a:p>
        </p:txBody>
      </p:sp>
      <p:sp>
        <p:nvSpPr>
          <p:cNvPr id="5" name="Rechteck 4"/>
          <p:cNvSpPr/>
          <p:nvPr/>
        </p:nvSpPr>
        <p:spPr>
          <a:xfrm>
            <a:off x="3546702" y="6381328"/>
            <a:ext cx="2067938" cy="276999"/>
          </a:xfrm>
          <a:prstGeom prst="rect">
            <a:avLst/>
          </a:prstGeom>
        </p:spPr>
        <p:txBody>
          <a:bodyPr wrap="none">
            <a:spAutoFit/>
          </a:bodyPr>
          <a:lstStyle/>
          <a:p>
            <a:pPr lvl="0" algn="ctr"/>
            <a:r>
              <a:rPr lang="de-DE" sz="1200" dirty="0" smtClean="0">
                <a:solidFill>
                  <a:prstClr val="black">
                    <a:tint val="75000"/>
                  </a:prstClr>
                </a:solidFill>
              </a:rPr>
              <a:t>Foto Marvin L : unsplash.com</a:t>
            </a:r>
            <a:endParaRPr lang="de-DE" sz="1200" dirty="0">
              <a:solidFill>
                <a:prstClr val="black">
                  <a:tint val="75000"/>
                </a:prstClr>
              </a:solidFil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1829" y="1438327"/>
            <a:ext cx="3179354" cy="4824000"/>
          </a:xfrm>
          <a:prstGeom prst="rect">
            <a:avLst/>
          </a:prstGeom>
        </p:spPr>
      </p:pic>
    </p:spTree>
    <p:extLst>
      <p:ext uri="{BB962C8B-B14F-4D97-AF65-F5344CB8AC3E}">
        <p14:creationId xmlns:p14="http://schemas.microsoft.com/office/powerpoint/2010/main" val="42421047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Kuchen, Kekse, Eis?</a:t>
            </a:r>
            <a:endParaRPr lang="de-DE" dirty="0"/>
          </a:p>
        </p:txBody>
      </p:sp>
      <p:sp>
        <p:nvSpPr>
          <p:cNvPr id="3" name="Inhaltsplatzhalter 2"/>
          <p:cNvSpPr>
            <a:spLocks noGrp="1"/>
          </p:cNvSpPr>
          <p:nvPr>
            <p:ph idx="1"/>
          </p:nvPr>
        </p:nvSpPr>
        <p:spPr/>
        <p:txBody>
          <a:bodyPr>
            <a:normAutofit/>
          </a:bodyPr>
          <a:lstStyle/>
          <a:p>
            <a:pPr marL="1371600" lvl="3" indent="0">
              <a:buNone/>
            </a:pPr>
            <a:endParaRPr lang="de-DE" dirty="0"/>
          </a:p>
          <a:p>
            <a:pPr marL="1371600" lvl="3" indent="0">
              <a:buNone/>
            </a:pPr>
            <a:endParaRPr lang="de-DE" dirty="0" smtClean="0"/>
          </a:p>
          <a:p>
            <a:pPr marL="1371600" lvl="3" indent="0">
              <a:buNone/>
            </a:pPr>
            <a:endParaRPr lang="de-DE" dirty="0" smtClean="0"/>
          </a:p>
        </p:txBody>
      </p:sp>
      <p:sp>
        <p:nvSpPr>
          <p:cNvPr id="5" name="Rechteck 4"/>
          <p:cNvSpPr/>
          <p:nvPr/>
        </p:nvSpPr>
        <p:spPr>
          <a:xfrm>
            <a:off x="3367928" y="6237312"/>
            <a:ext cx="2418547" cy="461665"/>
          </a:xfrm>
          <a:prstGeom prst="rect">
            <a:avLst/>
          </a:prstGeom>
        </p:spPr>
        <p:txBody>
          <a:bodyPr wrap="none">
            <a:spAutoFit/>
          </a:bodyPr>
          <a:lstStyle/>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0" y="1339200"/>
            <a:ext cx="6858000" cy="4572000"/>
          </a:xfrm>
          <a:prstGeom prst="rect">
            <a:avLst/>
          </a:prstGeom>
        </p:spPr>
      </p:pic>
    </p:spTree>
    <p:extLst>
      <p:ext uri="{BB962C8B-B14F-4D97-AF65-F5344CB8AC3E}">
        <p14:creationId xmlns:p14="http://schemas.microsoft.com/office/powerpoint/2010/main" val="3263835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Nudeln und Co.</a:t>
            </a:r>
            <a:endParaRPr lang="de-DE" dirty="0"/>
          </a:p>
        </p:txBody>
      </p:sp>
      <p:sp>
        <p:nvSpPr>
          <p:cNvPr id="3" name="Inhaltsplatzhalter 2"/>
          <p:cNvSpPr>
            <a:spLocks noGrp="1"/>
          </p:cNvSpPr>
          <p:nvPr>
            <p:ph idx="1"/>
          </p:nvPr>
        </p:nvSpPr>
        <p:spPr/>
        <p:txBody>
          <a:bodyPr>
            <a:normAutofit/>
          </a:bodyPr>
          <a:lstStyle/>
          <a:p>
            <a:endParaRPr lang="de-DE" dirty="0" smtClean="0"/>
          </a:p>
          <a:p>
            <a:pPr marL="914400" lvl="2" indent="0">
              <a:buNone/>
            </a:pPr>
            <a:endParaRPr lang="de-DE" sz="3200" dirty="0" smtClean="0">
              <a:solidFill>
                <a:prstClr val="black"/>
              </a:solidFill>
            </a:endParaRPr>
          </a:p>
          <a:p>
            <a:pPr marL="914400" lvl="2" indent="0">
              <a:buNone/>
            </a:pPr>
            <a:r>
              <a:rPr lang="de-DE" sz="3200" dirty="0" smtClean="0">
                <a:solidFill>
                  <a:prstClr val="black"/>
                </a:solidFill>
              </a:rPr>
              <a:t>Brot, Reis und Nudeln möglichst als Vollkornprodukte</a:t>
            </a:r>
          </a:p>
          <a:p>
            <a:pPr marL="914400" lvl="2" indent="0">
              <a:buNone/>
            </a:pPr>
            <a:endParaRPr lang="de-DE" sz="3200" dirty="0" smtClean="0">
              <a:solidFill>
                <a:prstClr val="black"/>
              </a:solidFill>
            </a:endParaRPr>
          </a:p>
          <a:p>
            <a:pPr marL="914400" lvl="2" indent="0">
              <a:buNone/>
            </a:pPr>
            <a:endParaRPr lang="de-DE" sz="3200" dirty="0">
              <a:solidFill>
                <a:prstClr val="black"/>
              </a:solidFill>
            </a:endParaRPr>
          </a:p>
          <a:p>
            <a:pPr marL="914400" lvl="2" indent="0">
              <a:buNone/>
            </a:pPr>
            <a:endParaRPr lang="de-DE" sz="3200" dirty="0">
              <a:solidFill>
                <a:prstClr val="black"/>
              </a:solidFill>
            </a:endParaRPr>
          </a:p>
        </p:txBody>
      </p:sp>
    </p:spTree>
    <p:extLst>
      <p:ext uri="{BB962C8B-B14F-4D97-AF65-F5344CB8AC3E}">
        <p14:creationId xmlns:p14="http://schemas.microsoft.com/office/powerpoint/2010/main" val="190009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Obst</a:t>
            </a:r>
            <a:endParaRPr lang="de-DE" dirty="0"/>
          </a:p>
        </p:txBody>
      </p:sp>
      <p:sp>
        <p:nvSpPr>
          <p:cNvPr id="5" name="Rechteck 4"/>
          <p:cNvSpPr/>
          <p:nvPr/>
        </p:nvSpPr>
        <p:spPr>
          <a:xfrm>
            <a:off x="3362726" y="6309320"/>
            <a:ext cx="2418547" cy="461665"/>
          </a:xfrm>
          <a:prstGeom prst="rect">
            <a:avLst/>
          </a:prstGeom>
        </p:spPr>
        <p:txBody>
          <a:bodyPr wrap="none">
            <a:spAutoFit/>
          </a:bodyPr>
          <a:lstStyle/>
          <a:p>
            <a:pPr lvl="0" algn="ctr"/>
            <a:endParaRPr lang="de-DE" sz="1200" dirty="0" smtClean="0">
              <a:solidFill>
                <a:prstClr val="black">
                  <a:tint val="75000"/>
                </a:prstClr>
              </a:solidFill>
            </a:endParaRPr>
          </a:p>
          <a:p>
            <a:pPr lvl="0"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pic>
        <p:nvPicPr>
          <p:cNvPr id="6" name="Inhaltsplatzhalt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8000" y="1339200"/>
            <a:ext cx="6857293" cy="4572000"/>
          </a:xfrm>
        </p:spPr>
      </p:pic>
    </p:spTree>
    <p:extLst>
      <p:ext uri="{BB962C8B-B14F-4D97-AF65-F5344CB8AC3E}">
        <p14:creationId xmlns:p14="http://schemas.microsoft.com/office/powerpoint/2010/main" val="4939898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a:t>
            </a:r>
            <a:endParaRPr lang="de-DE" dirty="0"/>
          </a:p>
        </p:txBody>
      </p:sp>
      <p:sp>
        <p:nvSpPr>
          <p:cNvPr id="3" name="Inhaltsplatzhalter 2"/>
          <p:cNvSpPr>
            <a:spLocks noGrp="1"/>
          </p:cNvSpPr>
          <p:nvPr>
            <p:ph idx="1"/>
          </p:nvPr>
        </p:nvSpPr>
        <p:spPr/>
        <p:txBody>
          <a:bodyPr>
            <a:normAutofit/>
          </a:bodyPr>
          <a:lstStyle/>
          <a:p>
            <a:endParaRPr lang="de-DE" dirty="0" smtClean="0"/>
          </a:p>
          <a:p>
            <a:pPr marL="1371600" lvl="3" indent="0">
              <a:buNone/>
            </a:pPr>
            <a:endParaRPr lang="de-DE" sz="4000" dirty="0" smtClean="0"/>
          </a:p>
          <a:p>
            <a:pPr marL="1371600" lvl="3" indent="0">
              <a:buNone/>
            </a:pPr>
            <a:r>
              <a:rPr lang="de-DE" sz="3600" dirty="0" smtClean="0"/>
              <a:t>Fettstoffwechselstörung?</a:t>
            </a:r>
          </a:p>
          <a:p>
            <a:pPr marL="1165225" lvl="3" indent="-442913">
              <a:buNone/>
            </a:pPr>
            <a:r>
              <a:rPr lang="de-DE" sz="4400" i="1" dirty="0" smtClean="0"/>
              <a:t>Ernährung gezielt umstellen</a:t>
            </a:r>
          </a:p>
          <a:p>
            <a:pPr marL="1165225" lvl="3" indent="-442913">
              <a:buNone/>
            </a:pPr>
            <a:endParaRPr lang="de-DE" sz="4400" i="1" dirty="0" smtClean="0"/>
          </a:p>
        </p:txBody>
      </p:sp>
    </p:spTree>
    <p:extLst>
      <p:ext uri="{BB962C8B-B14F-4D97-AF65-F5344CB8AC3E}">
        <p14:creationId xmlns:p14="http://schemas.microsoft.com/office/powerpoint/2010/main" val="31902320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5141168"/>
          </a:xfrm>
        </p:spPr>
        <p:txBody>
          <a:bodyPr>
            <a:normAutofit lnSpcReduction="10000"/>
          </a:bodyPr>
          <a:lstStyle/>
          <a:p>
            <a:endParaRPr lang="de-DE" dirty="0" smtClean="0"/>
          </a:p>
          <a:p>
            <a:endParaRPr lang="de-DE" dirty="0" smtClean="0"/>
          </a:p>
          <a:p>
            <a:pPr marL="1371600" lvl="3" indent="0">
              <a:buNone/>
            </a:pPr>
            <a:endParaRPr lang="de-DE" dirty="0" smtClean="0"/>
          </a:p>
          <a:p>
            <a:pPr marL="1371600" lvl="3" indent="0">
              <a:buNone/>
            </a:pPr>
            <a:endParaRPr lang="de-DE" dirty="0"/>
          </a:p>
          <a:p>
            <a:pPr marL="1371600" lvl="3" indent="0">
              <a:buNone/>
            </a:pPr>
            <a:endParaRPr lang="de-DE" dirty="0" smtClean="0"/>
          </a:p>
          <a:p>
            <a:pPr marL="1371600" lvl="3" indent="0">
              <a:buNone/>
            </a:pPr>
            <a:endParaRPr lang="de-DE" dirty="0" smtClean="0"/>
          </a:p>
          <a:p>
            <a:pPr marL="900113" lvl="3" indent="0">
              <a:buNone/>
              <a:tabLst>
                <a:tab pos="6991350" algn="l"/>
              </a:tabLst>
            </a:pPr>
            <a:endParaRPr lang="de-DE" dirty="0"/>
          </a:p>
          <a:p>
            <a:pPr marL="900113" lvl="3" indent="0">
              <a:buNone/>
              <a:tabLst>
                <a:tab pos="6991350" algn="l"/>
              </a:tabLst>
            </a:pPr>
            <a:endParaRPr lang="de-DE" dirty="0"/>
          </a:p>
          <a:p>
            <a:pPr marL="900113" lvl="3" indent="-363538">
              <a:buNone/>
              <a:tabLst>
                <a:tab pos="6991350" algn="l"/>
              </a:tabLst>
            </a:pPr>
            <a:r>
              <a:rPr lang="de-DE" dirty="0" smtClean="0"/>
              <a:t>Vielen Dank für Ihre Aufmerksamkeit!</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001" y="1339200"/>
            <a:ext cx="6588661" cy="4392000"/>
          </a:xfrm>
          <a:prstGeom prst="rect">
            <a:avLst/>
          </a:prstGeom>
        </p:spPr>
      </p:pic>
      <p:sp>
        <p:nvSpPr>
          <p:cNvPr id="8" name="Rechteck 7"/>
          <p:cNvSpPr/>
          <p:nvPr/>
        </p:nvSpPr>
        <p:spPr>
          <a:xfrm>
            <a:off x="3362725" y="6381328"/>
            <a:ext cx="2418547" cy="276999"/>
          </a:xfrm>
          <a:prstGeom prst="rect">
            <a:avLst/>
          </a:prstGeom>
        </p:spPr>
        <p:txBody>
          <a:bodyPr wrap="none">
            <a:spAutoFit/>
          </a:bodyPr>
          <a:lstStyle/>
          <a:p>
            <a:pPr lvl="0" algn="ctr"/>
            <a:r>
              <a:rPr lang="de-DE" sz="1200" dirty="0" smtClean="0">
                <a:solidFill>
                  <a:prstClr val="black">
                    <a:tint val="75000"/>
                  </a:prstClr>
                </a:solidFill>
              </a:rPr>
              <a:t>Foto </a:t>
            </a:r>
            <a:r>
              <a:rPr lang="de-DE" sz="1200" dirty="0">
                <a:solidFill>
                  <a:prstClr val="black">
                    <a:tint val="75000"/>
                  </a:prstClr>
                </a:solidFill>
              </a:rPr>
              <a:t>Viktor </a:t>
            </a:r>
            <a:r>
              <a:rPr lang="de-DE" sz="1200" dirty="0" err="1">
                <a:solidFill>
                  <a:prstClr val="black">
                    <a:tint val="75000"/>
                  </a:prstClr>
                </a:solidFill>
              </a:rPr>
              <a:t>Hanacek</a:t>
            </a:r>
            <a:r>
              <a:rPr lang="de-DE" sz="1200" dirty="0">
                <a:solidFill>
                  <a:prstClr val="black">
                    <a:tint val="75000"/>
                  </a:prstClr>
                </a:solidFill>
              </a:rPr>
              <a:t>: picjumbo.com</a:t>
            </a:r>
          </a:p>
        </p:txBody>
      </p:sp>
    </p:spTree>
    <p:extLst>
      <p:ext uri="{BB962C8B-B14F-4D97-AF65-F5344CB8AC3E}">
        <p14:creationId xmlns:p14="http://schemas.microsoft.com/office/powerpoint/2010/main" val="23894085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Fettstoffwechselstörungen</a:t>
            </a:r>
            <a:endParaRPr lang="de-DE" dirty="0"/>
          </a:p>
        </p:txBody>
      </p:sp>
      <p:sp>
        <p:nvSpPr>
          <p:cNvPr id="3" name="Inhaltsplatzhalter 2"/>
          <p:cNvSpPr>
            <a:spLocks noGrp="1"/>
          </p:cNvSpPr>
          <p:nvPr>
            <p:ph idx="1"/>
          </p:nvPr>
        </p:nvSpPr>
        <p:spPr/>
        <p:txBody>
          <a:bodyPr>
            <a:normAutofit/>
          </a:bodyPr>
          <a:lstStyle/>
          <a:p>
            <a:endParaRPr lang="de-DE" dirty="0" smtClean="0"/>
          </a:p>
          <a:p>
            <a:pPr marL="1254125" lvl="3" indent="-354013"/>
            <a:r>
              <a:rPr lang="de-DE" sz="4000" dirty="0" smtClean="0"/>
              <a:t>Polygene Hypercholesterinämie</a:t>
            </a:r>
          </a:p>
          <a:p>
            <a:pPr marL="1695450" lvl="4" indent="-354013"/>
            <a:r>
              <a:rPr lang="de-DE" sz="4000" dirty="0"/>
              <a:t>D</a:t>
            </a:r>
            <a:r>
              <a:rPr lang="de-DE" sz="4000" dirty="0" smtClean="0"/>
              <a:t>eutlicher Effekt durch Ernährung</a:t>
            </a:r>
          </a:p>
          <a:p>
            <a:pPr marL="1371600" lvl="3" indent="0">
              <a:buNone/>
            </a:pPr>
            <a:endParaRPr lang="de-DE" sz="4000" dirty="0" smtClean="0"/>
          </a:p>
        </p:txBody>
      </p:sp>
    </p:spTree>
    <p:extLst>
      <p:ext uri="{BB962C8B-B14F-4D97-AF65-F5344CB8AC3E}">
        <p14:creationId xmlns:p14="http://schemas.microsoft.com/office/powerpoint/2010/main" val="20311278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Fettstoffwechselstörungen</a:t>
            </a:r>
            <a:endParaRPr lang="de-DE" dirty="0"/>
          </a:p>
        </p:txBody>
      </p:sp>
      <p:sp>
        <p:nvSpPr>
          <p:cNvPr id="3" name="Inhaltsplatzhalter 2"/>
          <p:cNvSpPr>
            <a:spLocks noGrp="1"/>
          </p:cNvSpPr>
          <p:nvPr>
            <p:ph idx="1"/>
          </p:nvPr>
        </p:nvSpPr>
        <p:spPr/>
        <p:txBody>
          <a:bodyPr>
            <a:normAutofit/>
          </a:bodyPr>
          <a:lstStyle/>
          <a:p>
            <a:endParaRPr lang="de-DE" dirty="0" smtClean="0"/>
          </a:p>
          <a:p>
            <a:pPr marL="1254125" lvl="3" indent="-354013"/>
            <a:r>
              <a:rPr lang="de-DE" sz="4000" dirty="0" smtClean="0"/>
              <a:t>Ernährungsbedingte Hypercholesterinämie</a:t>
            </a:r>
          </a:p>
          <a:p>
            <a:pPr marL="1711325" lvl="4" indent="-354013"/>
            <a:r>
              <a:rPr lang="de-DE" sz="4000" dirty="0"/>
              <a:t>G</a:t>
            </a:r>
            <a:r>
              <a:rPr lang="de-DE" sz="4000" dirty="0" smtClean="0"/>
              <a:t>rößte Wirkung durch Ernährung</a:t>
            </a:r>
          </a:p>
        </p:txBody>
      </p:sp>
    </p:spTree>
    <p:extLst>
      <p:ext uri="{BB962C8B-B14F-4D97-AF65-F5344CB8AC3E}">
        <p14:creationId xmlns:p14="http://schemas.microsoft.com/office/powerpoint/2010/main" val="3083201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Ernährungsumstellung</a:t>
            </a:r>
            <a:endParaRPr lang="de-DE" dirty="0"/>
          </a:p>
        </p:txBody>
      </p:sp>
      <p:sp>
        <p:nvSpPr>
          <p:cNvPr id="3" name="Inhaltsplatzhalter 2"/>
          <p:cNvSpPr>
            <a:spLocks noGrp="1"/>
          </p:cNvSpPr>
          <p:nvPr>
            <p:ph idx="1"/>
          </p:nvPr>
        </p:nvSpPr>
        <p:spPr/>
        <p:txBody>
          <a:bodyPr/>
          <a:lstStyle/>
          <a:p>
            <a:endParaRPr lang="de-DE" dirty="0" smtClean="0"/>
          </a:p>
          <a:p>
            <a:pPr lvl="2"/>
            <a:r>
              <a:rPr lang="de-DE" dirty="0" smtClean="0"/>
              <a:t>Senkung von LDL-Cholesterin</a:t>
            </a:r>
          </a:p>
          <a:p>
            <a:pPr lvl="3"/>
            <a:r>
              <a:rPr lang="de-DE" sz="4000" dirty="0" smtClean="0"/>
              <a:t>Fettmenge</a:t>
            </a:r>
            <a:endParaRPr lang="de-DE" sz="4000" dirty="0"/>
          </a:p>
          <a:p>
            <a:pPr lvl="3"/>
            <a:r>
              <a:rPr lang="de-DE" sz="4000" dirty="0" smtClean="0"/>
              <a:t>Fettqualität</a:t>
            </a:r>
          </a:p>
          <a:p>
            <a:pPr marL="1371600" lvl="3" indent="0">
              <a:buNone/>
            </a:pPr>
            <a:endParaRPr lang="de-DE" sz="4000" dirty="0"/>
          </a:p>
          <a:p>
            <a:pPr lvl="3"/>
            <a:endParaRPr lang="de-DE" sz="4000" dirty="0" smtClean="0"/>
          </a:p>
        </p:txBody>
      </p:sp>
    </p:spTree>
    <p:extLst>
      <p:ext uri="{BB962C8B-B14F-4D97-AF65-F5344CB8AC3E}">
        <p14:creationId xmlns:p14="http://schemas.microsoft.com/office/powerpoint/2010/main" val="16437808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Aufbau von Fetten</a:t>
            </a:r>
            <a:endParaRPr lang="de-DE" dirty="0"/>
          </a:p>
        </p:txBody>
      </p:sp>
      <p:sp>
        <p:nvSpPr>
          <p:cNvPr id="3" name="Inhaltsplatzhalter 2"/>
          <p:cNvSpPr>
            <a:spLocks noGrp="1"/>
          </p:cNvSpPr>
          <p:nvPr>
            <p:ph idx="1"/>
          </p:nvPr>
        </p:nvSpPr>
        <p:spPr/>
        <p:txBody>
          <a:bodyPr>
            <a:normAutofit/>
          </a:bodyPr>
          <a:lstStyle/>
          <a:p>
            <a:pPr marL="914400" lvl="2" indent="-914400" algn="ctr">
              <a:buNone/>
              <a:tabLst>
                <a:tab pos="900113" algn="l"/>
              </a:tabLst>
            </a:pPr>
            <a:r>
              <a:rPr lang="de-DE" sz="25000" dirty="0" smtClean="0"/>
              <a:t>E</a:t>
            </a:r>
          </a:p>
          <a:p>
            <a:pPr lvl="3"/>
            <a:endParaRPr lang="de-DE" dirty="0" smtClean="0"/>
          </a:p>
        </p:txBody>
      </p:sp>
    </p:spTree>
    <p:extLst>
      <p:ext uri="{BB962C8B-B14F-4D97-AF65-F5344CB8AC3E}">
        <p14:creationId xmlns:p14="http://schemas.microsoft.com/office/powerpoint/2010/main" val="387377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Ernährungsumstellung</a:t>
            </a:r>
            <a:endParaRPr lang="de-DE" dirty="0"/>
          </a:p>
        </p:txBody>
      </p:sp>
      <p:sp>
        <p:nvSpPr>
          <p:cNvPr id="3" name="Inhaltsplatzhalter 2"/>
          <p:cNvSpPr>
            <a:spLocks noGrp="1"/>
          </p:cNvSpPr>
          <p:nvPr>
            <p:ph idx="1"/>
          </p:nvPr>
        </p:nvSpPr>
        <p:spPr/>
        <p:txBody>
          <a:bodyPr/>
          <a:lstStyle/>
          <a:p>
            <a:pPr marL="0" indent="0">
              <a:buNone/>
            </a:pPr>
            <a:endParaRPr lang="de-DE" dirty="0" smtClean="0"/>
          </a:p>
          <a:p>
            <a:pPr marL="1371600" lvl="3" indent="0">
              <a:buNone/>
            </a:pPr>
            <a:endParaRPr lang="de-DE" dirty="0"/>
          </a:p>
          <a:p>
            <a:pPr lvl="3"/>
            <a:endParaRPr lang="de-DE" dirty="0" smtClean="0"/>
          </a:p>
        </p:txBody>
      </p:sp>
      <p:sp>
        <p:nvSpPr>
          <p:cNvPr id="8" name="Textfeld 7"/>
          <p:cNvSpPr txBox="1"/>
          <p:nvPr/>
        </p:nvSpPr>
        <p:spPr>
          <a:xfrm>
            <a:off x="1149398" y="5549301"/>
            <a:ext cx="1152128" cy="369332"/>
          </a:xfrm>
          <a:prstGeom prst="rect">
            <a:avLst/>
          </a:prstGeom>
          <a:solidFill>
            <a:schemeClr val="bg2">
              <a:alpha val="45000"/>
            </a:schemeClr>
          </a:solidFill>
        </p:spPr>
        <p:txBody>
          <a:bodyPr wrap="square" rtlCol="0">
            <a:spAutoFit/>
          </a:bodyPr>
          <a:lstStyle/>
          <a:p>
            <a:pPr algn="ctr"/>
            <a:endParaRPr lang="de-DE" b="1" dirty="0" smtClean="0">
              <a:solidFill>
                <a:schemeClr val="bg1"/>
              </a:solidFill>
            </a:endParaRPr>
          </a:p>
        </p:txBody>
      </p:sp>
      <p:sp>
        <p:nvSpPr>
          <p:cNvPr id="9" name="Textfeld 8"/>
          <p:cNvSpPr txBox="1"/>
          <p:nvPr/>
        </p:nvSpPr>
        <p:spPr>
          <a:xfrm>
            <a:off x="3028671" y="6304002"/>
            <a:ext cx="3086658" cy="738664"/>
          </a:xfrm>
          <a:prstGeom prst="rect">
            <a:avLst/>
          </a:prstGeom>
          <a:solidFill>
            <a:schemeClr val="bg2">
              <a:alpha val="45000"/>
            </a:schemeClr>
          </a:solidFill>
        </p:spPr>
        <p:txBody>
          <a:bodyPr wrap="square" rtlCol="0">
            <a:spAutoFit/>
          </a:bodyPr>
          <a:lstStyle/>
          <a:p>
            <a:pPr algn="ctr"/>
            <a:endParaRPr lang="de-DE" sz="1200" dirty="0" smtClean="0">
              <a:solidFill>
                <a:prstClr val="black">
                  <a:tint val="75000"/>
                </a:prstClr>
              </a:solidFill>
            </a:endParaRPr>
          </a:p>
          <a:p>
            <a:pPr algn="ctr"/>
            <a:r>
              <a:rPr lang="de-DE" sz="1200" dirty="0" smtClean="0">
                <a:solidFill>
                  <a:prstClr val="black">
                    <a:tint val="75000"/>
                  </a:prstClr>
                </a:solidFill>
              </a:rPr>
              <a:t>Foto Aleksander </a:t>
            </a:r>
            <a:r>
              <a:rPr lang="de-DE" sz="1200" dirty="0" err="1">
                <a:solidFill>
                  <a:prstClr val="black">
                    <a:tint val="75000"/>
                  </a:prstClr>
                </a:solidFill>
              </a:rPr>
              <a:t>S</a:t>
            </a:r>
            <a:r>
              <a:rPr lang="de-DE" sz="1200" dirty="0" err="1" smtClean="0">
                <a:solidFill>
                  <a:prstClr val="black">
                    <a:tint val="75000"/>
                  </a:prstClr>
                </a:solidFill>
              </a:rPr>
              <a:t>oroka</a:t>
            </a:r>
            <a:r>
              <a:rPr lang="de-DE" sz="1200" dirty="0" smtClean="0">
                <a:solidFill>
                  <a:prstClr val="black">
                    <a:tint val="75000"/>
                  </a:prstClr>
                </a:solidFill>
              </a:rPr>
              <a:t>: unsplash.com</a:t>
            </a:r>
            <a:endParaRPr lang="de-DE" sz="1200" dirty="0"/>
          </a:p>
          <a:p>
            <a:pPr algn="ctr"/>
            <a:r>
              <a:rPr lang="de-DE" b="1" dirty="0" smtClean="0">
                <a:solidFill>
                  <a:schemeClr val="bg1"/>
                </a:solidFill>
              </a:rPr>
              <a:t> </a:t>
            </a:r>
          </a:p>
        </p:txBody>
      </p:sp>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t="20184" b="23042"/>
          <a:stretch/>
        </p:blipFill>
        <p:spPr>
          <a:xfrm>
            <a:off x="1866543" y="1526633"/>
            <a:ext cx="5410913" cy="4608000"/>
          </a:xfrm>
          <a:prstGeom prst="rect">
            <a:avLst/>
          </a:prstGeom>
        </p:spPr>
      </p:pic>
    </p:spTree>
    <p:extLst>
      <p:ext uri="{BB962C8B-B14F-4D97-AF65-F5344CB8AC3E}">
        <p14:creationId xmlns:p14="http://schemas.microsoft.com/office/powerpoint/2010/main" val="1218740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LDL-Cholesterin senken</a:t>
            </a:r>
            <a:endParaRPr lang="de-DE" dirty="0"/>
          </a:p>
        </p:txBody>
      </p:sp>
      <p:sp>
        <p:nvSpPr>
          <p:cNvPr id="3" name="Inhaltsplatzhalter 2"/>
          <p:cNvSpPr>
            <a:spLocks noGrp="1"/>
          </p:cNvSpPr>
          <p:nvPr>
            <p:ph idx="1"/>
          </p:nvPr>
        </p:nvSpPr>
        <p:spPr/>
        <p:txBody>
          <a:bodyPr>
            <a:normAutofit/>
          </a:bodyPr>
          <a:lstStyle/>
          <a:p>
            <a:endParaRPr lang="de-DE" dirty="0" smtClean="0"/>
          </a:p>
          <a:p>
            <a:pPr marL="1254125" lvl="3" indent="-358775"/>
            <a:r>
              <a:rPr lang="de-DE" sz="4000" dirty="0" smtClean="0"/>
              <a:t>Weniger gesättigte Fettsäuren</a:t>
            </a:r>
          </a:p>
          <a:p>
            <a:pPr marL="1254125" lvl="3" indent="-358775"/>
            <a:r>
              <a:rPr lang="de-DE" sz="4000" dirty="0"/>
              <a:t>M</a:t>
            </a:r>
            <a:r>
              <a:rPr lang="de-DE" sz="4000" dirty="0" smtClean="0"/>
              <a:t>ehr (einfach) ungesättigte Fettsäuren</a:t>
            </a:r>
          </a:p>
        </p:txBody>
      </p:sp>
    </p:spTree>
    <p:extLst>
      <p:ext uri="{BB962C8B-B14F-4D97-AF65-F5344CB8AC3E}">
        <p14:creationId xmlns:p14="http://schemas.microsoft.com/office/powerpoint/2010/main" val="2834687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2">
            <a:alpha val="45000"/>
          </a:schemeClr>
        </a:solidFill>
      </a:spPr>
      <a:bodyPr wrap="square" rtlCol="0">
        <a:spAutoFit/>
      </a:bodyPr>
      <a:lstStyle>
        <a:defPPr algn="ctr">
          <a:defRPr b="1" dirty="0" smtClean="0">
            <a:solidFill>
              <a:schemeClr val="bg1"/>
            </a:solidFill>
          </a:defRPr>
        </a:defPPr>
      </a:lstStyle>
    </a:txDef>
  </a:objectDefaults>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Macintosh PowerPoint</Application>
  <PresentationFormat>Bildschirmpräsentation (4:3)</PresentationFormat>
  <Paragraphs>585</Paragraphs>
  <Slides>38</Slides>
  <Notes>38</Notes>
  <HiddenSlides>0</HiddenSlides>
  <MMClips>0</MMClips>
  <ScaleCrop>false</ScaleCrop>
  <HeadingPairs>
    <vt:vector size="4" baseType="variant">
      <vt:variant>
        <vt:lpstr>Design</vt:lpstr>
      </vt:variant>
      <vt:variant>
        <vt:i4>2</vt:i4>
      </vt:variant>
      <vt:variant>
        <vt:lpstr>Folientitel</vt:lpstr>
      </vt:variant>
      <vt:variant>
        <vt:i4>38</vt:i4>
      </vt:variant>
    </vt:vector>
  </HeadingPairs>
  <TitlesOfParts>
    <vt:vector size="40" baseType="lpstr">
      <vt:lpstr>Larissa</vt:lpstr>
      <vt:lpstr>Benutzerdefiniertes Design</vt:lpstr>
      <vt:lpstr> Wie soll ich mich ernähren bei erhöhten Blutfetten?</vt:lpstr>
      <vt:lpstr>Was kann Ernährung?</vt:lpstr>
      <vt:lpstr>Was kann Ernährung nicht?</vt:lpstr>
      <vt:lpstr>Fettstoffwechselstörungen</vt:lpstr>
      <vt:lpstr>Fettstoffwechselstörungen</vt:lpstr>
      <vt:lpstr>Ernährungsumstellung</vt:lpstr>
      <vt:lpstr>Aufbau von Fetten</vt:lpstr>
      <vt:lpstr>Ernährungsumstellung</vt:lpstr>
      <vt:lpstr>LDL-Cholesterin senken</vt:lpstr>
      <vt:lpstr>Ölwechsel gefällig?</vt:lpstr>
      <vt:lpstr>Ölwechsel gefällig?</vt:lpstr>
      <vt:lpstr>LDL-Cholesterin senken</vt:lpstr>
      <vt:lpstr>Ölwechsel gefällig?</vt:lpstr>
      <vt:lpstr>Ölwechsel gefällig?</vt:lpstr>
      <vt:lpstr>Ölwechsel gefällig?</vt:lpstr>
      <vt:lpstr>Ölwechsel gefällig?</vt:lpstr>
      <vt:lpstr>Praktisches Vorgehen</vt:lpstr>
      <vt:lpstr>Reich an Omega 3 - aber?</vt:lpstr>
      <vt:lpstr>Zubereiten</vt:lpstr>
      <vt:lpstr>Ballaststoffe</vt:lpstr>
      <vt:lpstr>LDL-Cholesterin senken</vt:lpstr>
      <vt:lpstr>Nüsse</vt:lpstr>
      <vt:lpstr>Nahrungscholesterin</vt:lpstr>
      <vt:lpstr>Ein fettreicher Tag</vt:lpstr>
      <vt:lpstr>Ein fettreicher Tag</vt:lpstr>
      <vt:lpstr>Ein Tag mit weniger Fett</vt:lpstr>
      <vt:lpstr>Ein Tag mit weniger Fett</vt:lpstr>
      <vt:lpstr>Ein Tag mit weniger Fett</vt:lpstr>
      <vt:lpstr>Erhöhte Triglyzeride</vt:lpstr>
      <vt:lpstr>Senke Triglyzeride</vt:lpstr>
      <vt:lpstr>Erhöhen Triglyzeride</vt:lpstr>
      <vt:lpstr>Alkoholfreies Bier?</vt:lpstr>
      <vt:lpstr>Limo?</vt:lpstr>
      <vt:lpstr>Kuchen, Kekse, Eis?</vt:lpstr>
      <vt:lpstr>Nudeln und Co.</vt:lpstr>
      <vt:lpstr>Obst</vt:lpstr>
      <vt:lpstr>Fazit</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Paul Breitenberger</cp:lastModifiedBy>
  <cp:revision>801</cp:revision>
  <cp:lastPrinted>2019-03-11T17:13:49Z</cp:lastPrinted>
  <dcterms:created xsi:type="dcterms:W3CDTF">2019-02-05T19:46:12Z</dcterms:created>
  <dcterms:modified xsi:type="dcterms:W3CDTF">2019-03-14T14:46:59Z</dcterms:modified>
</cp:coreProperties>
</file>