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306" r:id="rId3"/>
    <p:sldId id="308" r:id="rId4"/>
    <p:sldId id="296" r:id="rId5"/>
    <p:sldId id="297" r:id="rId6"/>
    <p:sldId id="298" r:id="rId7"/>
    <p:sldId id="305" r:id="rId8"/>
    <p:sldId id="294" r:id="rId9"/>
    <p:sldId id="299" r:id="rId10"/>
    <p:sldId id="307" r:id="rId11"/>
    <p:sldId id="295" r:id="rId12"/>
    <p:sldId id="303" r:id="rId13"/>
    <p:sldId id="304" r:id="rId14"/>
    <p:sldId id="309" r:id="rId15"/>
    <p:sldId id="293" r:id="rId16"/>
    <p:sldId id="292" r:id="rId17"/>
    <p:sldId id="310" r:id="rId18"/>
    <p:sldId id="300" r:id="rId19"/>
    <p:sldId id="301" r:id="rId20"/>
    <p:sldId id="302" r:id="rId2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53B0C-05AB-AF4C-AE7F-56A74AB6274A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9D99D-0FF5-B644-ADEC-749A4BA61A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70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D99D-0FF5-B644-ADEC-749A4BA61A6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08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82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56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812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>
                <a:solidFill>
                  <a:prstClr val="black"/>
                </a:solidFill>
              </a:rPr>
              <a:t>Thema, Abteilung, Datum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Seite </a:t>
            </a:r>
            <a:fld id="{AA807A42-CF27-4B84-8583-18EBE418342E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7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628679"/>
            <a:ext cx="8208962" cy="4861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857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633413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985838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1349375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Fließtext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655641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14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5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23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1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23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48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92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86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97F37-97FE-EB42-9EC0-1629F34E3A98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541E-0D7F-8A43-A778-5072010D7B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91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488444"/>
            <a:ext cx="77724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dirty="0" smtClean="0">
                <a:solidFill>
                  <a:srgbClr val="C00000"/>
                </a:solidFill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Was tun, wenn das LDL nicht zu senken ist- vom </a:t>
            </a:r>
            <a:r>
              <a:rPr lang="de-DE" sz="5400" dirty="0" err="1" smtClean="0">
                <a:solidFill>
                  <a:srgbClr val="C00000"/>
                </a:solidFill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Statin</a:t>
            </a:r>
            <a:r>
              <a:rPr lang="de-DE" sz="5400" dirty="0" smtClean="0">
                <a:solidFill>
                  <a:srgbClr val="C00000"/>
                </a:solidFill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 bis zur </a:t>
            </a:r>
            <a:r>
              <a:rPr lang="de-DE" sz="5400" dirty="0" err="1" smtClean="0">
                <a:solidFill>
                  <a:srgbClr val="C00000"/>
                </a:solidFill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Apherese</a:t>
            </a:r>
            <a:endParaRPr lang="de-DE" sz="5400" dirty="0">
              <a:solidFill>
                <a:srgbClr val="C00000"/>
              </a:solidFill>
              <a:latin typeface="+mj-lt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4000500"/>
            <a:ext cx="4778438" cy="227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PCSK9-Inhibitoren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Mai </a:t>
            </a:r>
            <a:r>
              <a:rPr lang="de-DE" dirty="0"/>
              <a:t>2018 </a:t>
            </a:r>
            <a:r>
              <a:rPr lang="de-DE" dirty="0" smtClean="0"/>
              <a:t>Zulassungserweiterung </a:t>
            </a:r>
            <a:r>
              <a:rPr lang="de-DE" dirty="0"/>
              <a:t>für </a:t>
            </a:r>
            <a:r>
              <a:rPr lang="de-DE" dirty="0" err="1"/>
              <a:t>Repatha</a:t>
            </a:r>
            <a:r>
              <a:rPr lang="de-DE" baseline="30000" dirty="0"/>
              <a:t>®</a:t>
            </a:r>
            <a:r>
              <a:rPr lang="de-DE" dirty="0"/>
              <a:t> (</a:t>
            </a:r>
            <a:r>
              <a:rPr lang="de-DE" dirty="0" err="1"/>
              <a:t>Evolocumab</a:t>
            </a:r>
            <a:r>
              <a:rPr lang="de-DE" dirty="0"/>
              <a:t>) zur Senkung des Risikos für Herzinfarkte und Schlaganfälle. </a:t>
            </a:r>
            <a:r>
              <a:rPr lang="de-DE" dirty="0" smtClean="0"/>
              <a:t>Basierend auf </a:t>
            </a:r>
            <a:r>
              <a:rPr lang="de-DE" dirty="0"/>
              <a:t>den positiven Ergebnissen der </a:t>
            </a:r>
            <a:r>
              <a:rPr lang="de-DE" dirty="0" err="1"/>
              <a:t>Repatha</a:t>
            </a:r>
            <a:r>
              <a:rPr lang="de-DE" baseline="30000" dirty="0"/>
              <a:t>®</a:t>
            </a:r>
            <a:r>
              <a:rPr lang="de-DE" dirty="0"/>
              <a:t> Outcome-Studie (FOURIER</a:t>
            </a:r>
            <a:r>
              <a:rPr lang="de-DE" dirty="0" smtClean="0"/>
              <a:t>).</a:t>
            </a:r>
          </a:p>
          <a:p>
            <a:endParaRPr lang="de-DE" dirty="0"/>
          </a:p>
          <a:p>
            <a:r>
              <a:rPr lang="de-DE" b="1" dirty="0" err="1"/>
              <a:t>Evolocumab</a:t>
            </a:r>
            <a:r>
              <a:rPr lang="de-DE" b="1" dirty="0"/>
              <a:t> ist indiziert bei Patienten mit: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- Hypercholesterinämie und gemischter </a:t>
            </a:r>
            <a:r>
              <a:rPr lang="de-DE" dirty="0" err="1"/>
              <a:t>Dyslipidämie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- homozygoter familiärer Hypercholesterinämie</a:t>
            </a:r>
            <a:br>
              <a:rPr lang="de-DE" dirty="0"/>
            </a:br>
            <a:r>
              <a:rPr lang="de-DE" dirty="0"/>
              <a:t>- bekannter </a:t>
            </a:r>
            <a:r>
              <a:rPr lang="de-DE" dirty="0" err="1"/>
              <a:t>atherosklerotischer</a:t>
            </a:r>
            <a:r>
              <a:rPr lang="de-DE" dirty="0"/>
              <a:t> kardiovaskulärer Erkrankung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618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5275" y="1493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M. M., 46J, männlich, </a:t>
            </a:r>
            <a:br>
              <a:rPr lang="de-DE" dirty="0" smtClean="0"/>
            </a:br>
            <a:r>
              <a:rPr lang="de-DE" dirty="0" smtClean="0"/>
              <a:t>STEMI Feb2017 5x Stent, </a:t>
            </a:r>
            <a:br>
              <a:rPr lang="de-DE" dirty="0" smtClean="0"/>
            </a:br>
            <a:r>
              <a:rPr lang="de-DE" dirty="0" smtClean="0"/>
              <a:t>ACS Jun2017 1x </a:t>
            </a:r>
            <a:r>
              <a:rPr lang="de-DE" dirty="0"/>
              <a:t>S</a:t>
            </a:r>
            <a:r>
              <a:rPr lang="de-DE" dirty="0" smtClean="0"/>
              <a:t>tent, </a:t>
            </a:r>
            <a:br>
              <a:rPr lang="de-DE" dirty="0" smtClean="0"/>
            </a:br>
            <a:r>
              <a:rPr lang="de-DE" dirty="0" smtClean="0"/>
              <a:t>STEMI Nov2017 2xStent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275" y="3133725"/>
            <a:ext cx="8229600" cy="3419475"/>
          </a:xfrm>
        </p:spPr>
        <p:txBody>
          <a:bodyPr/>
          <a:lstStyle/>
          <a:p>
            <a:r>
              <a:rPr lang="de-DE" dirty="0" smtClean="0"/>
              <a:t>Kein Nikotin</a:t>
            </a:r>
          </a:p>
          <a:p>
            <a:r>
              <a:rPr lang="de-DE" dirty="0" smtClean="0"/>
              <a:t>Keine art. HTN</a:t>
            </a:r>
          </a:p>
          <a:p>
            <a:r>
              <a:rPr lang="de-DE" dirty="0" smtClean="0"/>
              <a:t>Fam. Gehäufte KHK (Großmutter, Vater, Onkel, Cousin, Cousine) </a:t>
            </a:r>
          </a:p>
          <a:p>
            <a:r>
              <a:rPr lang="de-DE" dirty="0" smtClean="0"/>
              <a:t>LDL-C bei Erstereignis: 140 mg/dl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62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5275" y="339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M. M., 46J, männlich,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275" y="1323975"/>
            <a:ext cx="8229600" cy="5229225"/>
          </a:xfrm>
        </p:spPr>
        <p:txBody>
          <a:bodyPr/>
          <a:lstStyle/>
          <a:p>
            <a:r>
              <a:rPr lang="de-DE" dirty="0" err="1" smtClean="0"/>
              <a:t>Atorvastatin</a:t>
            </a:r>
            <a:r>
              <a:rPr lang="de-DE" dirty="0" smtClean="0"/>
              <a:t> 40/ </a:t>
            </a:r>
            <a:r>
              <a:rPr lang="de-DE" dirty="0" err="1" smtClean="0"/>
              <a:t>Ezetimib</a:t>
            </a:r>
            <a:r>
              <a:rPr lang="de-DE" dirty="0" smtClean="0"/>
              <a:t> 10 ab Feb2017</a:t>
            </a:r>
          </a:p>
          <a:p>
            <a:r>
              <a:rPr lang="de-DE" dirty="0" smtClean="0"/>
              <a:t>LDL-C: 81 mg/dl</a:t>
            </a:r>
          </a:p>
          <a:p>
            <a:r>
              <a:rPr lang="de-DE" dirty="0" err="1" smtClean="0"/>
              <a:t>Atorvastatin</a:t>
            </a:r>
            <a:r>
              <a:rPr lang="de-DE" dirty="0" smtClean="0"/>
              <a:t> 40/ </a:t>
            </a:r>
            <a:r>
              <a:rPr lang="de-DE" dirty="0" err="1" smtClean="0"/>
              <a:t>Ezetimib</a:t>
            </a:r>
            <a:r>
              <a:rPr lang="de-DE" dirty="0" smtClean="0"/>
              <a:t> 10 /</a:t>
            </a:r>
            <a:r>
              <a:rPr lang="de-DE" dirty="0" err="1" smtClean="0"/>
              <a:t>Repatha</a:t>
            </a:r>
            <a:r>
              <a:rPr lang="de-DE" dirty="0" smtClean="0"/>
              <a:t> 140 ab</a:t>
            </a:r>
          </a:p>
          <a:p>
            <a:r>
              <a:rPr lang="de-DE" dirty="0" smtClean="0"/>
              <a:t>Nov2017</a:t>
            </a:r>
          </a:p>
          <a:p>
            <a:r>
              <a:rPr lang="de-DE" dirty="0" smtClean="0"/>
              <a:t>LDL-C: 59 mg/dl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35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5275" y="339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M. M., 46J, männlich,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275" y="1323975"/>
            <a:ext cx="8229600" cy="5229225"/>
          </a:xfrm>
        </p:spPr>
        <p:txBody>
          <a:bodyPr/>
          <a:lstStyle/>
          <a:p>
            <a:r>
              <a:rPr lang="de-DE" dirty="0" smtClean="0"/>
              <a:t>Feb2018 elektive </a:t>
            </a:r>
            <a:r>
              <a:rPr lang="de-DE" dirty="0" err="1" smtClean="0"/>
              <a:t>Koro</a:t>
            </a:r>
            <a:r>
              <a:rPr lang="de-DE" dirty="0" smtClean="0"/>
              <a:t>: Progress der KHK</a:t>
            </a:r>
          </a:p>
          <a:p>
            <a:endParaRPr lang="de-DE" dirty="0"/>
          </a:p>
          <a:p>
            <a:r>
              <a:rPr lang="de-DE" dirty="0" smtClean="0"/>
              <a:t>Wieso?</a:t>
            </a:r>
          </a:p>
          <a:p>
            <a:endParaRPr lang="de-DE" dirty="0"/>
          </a:p>
          <a:p>
            <a:r>
              <a:rPr lang="de-DE" dirty="0" err="1" smtClean="0"/>
              <a:t>Lipoprotein</a:t>
            </a:r>
            <a:r>
              <a:rPr lang="de-DE" dirty="0" smtClean="0"/>
              <a:t>(a): 105 mg/dl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13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Risikoerkennung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Th</a:t>
            </a:r>
            <a:r>
              <a:rPr lang="de-DE" dirty="0" smtClean="0"/>
              <a:t>. B. 46J, Familienanamnese</a:t>
            </a:r>
          </a:p>
          <a:p>
            <a:r>
              <a:rPr lang="de-DE" dirty="0" smtClean="0"/>
              <a:t>O. M-H. 52J, </a:t>
            </a:r>
            <a:r>
              <a:rPr lang="de-DE" dirty="0" err="1" smtClean="0"/>
              <a:t>Familienanmnese</a:t>
            </a:r>
            <a:endParaRPr lang="de-DE" dirty="0" smtClean="0"/>
          </a:p>
          <a:p>
            <a:r>
              <a:rPr lang="de-DE" dirty="0" smtClean="0"/>
              <a:t>M. M. 46J, Familienanamnese</a:t>
            </a:r>
          </a:p>
          <a:p>
            <a:endParaRPr lang="de-DE" dirty="0"/>
          </a:p>
          <a:p>
            <a:r>
              <a:rPr lang="de-DE" dirty="0" smtClean="0"/>
              <a:t>Familiäre Hypercholesterinämie</a:t>
            </a:r>
          </a:p>
          <a:p>
            <a:r>
              <a:rPr lang="de-DE" dirty="0" err="1" smtClean="0"/>
              <a:t>Lipoprotein</a:t>
            </a:r>
            <a:r>
              <a:rPr lang="de-DE" dirty="0" smtClean="0"/>
              <a:t>(a)-</a:t>
            </a:r>
            <a:r>
              <a:rPr lang="de-DE" dirty="0" err="1" smtClean="0"/>
              <a:t>Hyperlipidämie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7781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rgbClr val="C00000"/>
                </a:solidFill>
                <a:latin typeface="Arial"/>
                <a:cs typeface="Arial"/>
              </a:rPr>
              <a:t>Wann bestimme ich </a:t>
            </a:r>
            <a:r>
              <a:rPr lang="de-DE" sz="3200" dirty="0" err="1" smtClean="0">
                <a:solidFill>
                  <a:srgbClr val="C00000"/>
                </a:solidFill>
                <a:latin typeface="Arial"/>
                <a:cs typeface="Arial"/>
              </a:rPr>
              <a:t>Lipoprotein</a:t>
            </a:r>
            <a:r>
              <a:rPr lang="de-DE" sz="3200" dirty="0" smtClean="0">
                <a:solidFill>
                  <a:srgbClr val="C00000"/>
                </a:solidFill>
                <a:latin typeface="Arial"/>
                <a:cs typeface="Arial"/>
              </a:rPr>
              <a:t> a?</a:t>
            </a:r>
            <a:endParaRPr lang="de-DE" sz="32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4061" y="1923056"/>
            <a:ext cx="8229600" cy="4525963"/>
          </a:xfrm>
        </p:spPr>
        <p:txBody>
          <a:bodyPr>
            <a:normAutofit/>
          </a:bodyPr>
          <a:lstStyle/>
          <a:p>
            <a:r>
              <a:rPr lang="de-DE" sz="2800" dirty="0" smtClean="0">
                <a:latin typeface="Arial"/>
                <a:cs typeface="Arial"/>
              </a:rPr>
              <a:t>Frühzeitig auftretende Gefäßerkrankung bei Fehlen der klassischen RF</a:t>
            </a:r>
          </a:p>
          <a:p>
            <a:endParaRPr lang="de-DE" sz="2800" dirty="0" smtClean="0">
              <a:latin typeface="Arial"/>
              <a:cs typeface="Arial"/>
            </a:endParaRPr>
          </a:p>
          <a:p>
            <a:r>
              <a:rPr lang="de-DE" sz="2800" dirty="0" smtClean="0">
                <a:latin typeface="Arial"/>
                <a:cs typeface="Arial"/>
              </a:rPr>
              <a:t>Bei bekannter familiärer </a:t>
            </a:r>
            <a:r>
              <a:rPr lang="de-DE" sz="2800" dirty="0" smtClean="0">
                <a:latin typeface="Arial"/>
                <a:cs typeface="Arial"/>
              </a:rPr>
              <a:t>Hypercholesterinämie</a:t>
            </a:r>
          </a:p>
          <a:p>
            <a:pPr marL="0" indent="0">
              <a:buNone/>
            </a:pPr>
            <a:endParaRPr lang="de-DE" sz="2800" dirty="0" smtClean="0">
              <a:latin typeface="Arial"/>
              <a:cs typeface="Arial"/>
            </a:endParaRPr>
          </a:p>
          <a:p>
            <a:r>
              <a:rPr lang="de-DE" sz="2800" dirty="0" smtClean="0">
                <a:latin typeface="Arial"/>
                <a:cs typeface="Arial"/>
              </a:rPr>
              <a:t>Bei Familienanamnese bzgl. </a:t>
            </a:r>
            <a:r>
              <a:rPr lang="de-DE" sz="2800" dirty="0" err="1" smtClean="0">
                <a:latin typeface="Arial"/>
                <a:cs typeface="Arial"/>
              </a:rPr>
              <a:t>Lp</a:t>
            </a:r>
            <a:r>
              <a:rPr lang="de-DE" sz="2800" dirty="0" smtClean="0">
                <a:latin typeface="Arial"/>
                <a:cs typeface="Arial"/>
              </a:rPr>
              <a:t>(a)</a:t>
            </a:r>
          </a:p>
          <a:p>
            <a:endParaRPr lang="de-DE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0822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rgbClr val="C00000"/>
                </a:solidFill>
                <a:latin typeface="Arial"/>
                <a:cs typeface="Arial"/>
              </a:rPr>
              <a:t>Wie wird erhöhtes </a:t>
            </a:r>
            <a:r>
              <a:rPr lang="de-DE" sz="3200" dirty="0" err="1" smtClean="0">
                <a:solidFill>
                  <a:srgbClr val="C00000"/>
                </a:solidFill>
                <a:latin typeface="Arial"/>
                <a:cs typeface="Arial"/>
              </a:rPr>
              <a:t>Lipoprotein</a:t>
            </a:r>
            <a:r>
              <a:rPr lang="de-DE" sz="3200" dirty="0" smtClean="0">
                <a:solidFill>
                  <a:srgbClr val="C00000"/>
                </a:solidFill>
                <a:latin typeface="Arial"/>
                <a:cs typeface="Arial"/>
              </a:rPr>
              <a:t> a behandelt</a:t>
            </a:r>
            <a:endParaRPr lang="de-DE" sz="32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Derzeit keine Medikamente verfügbar</a:t>
            </a:r>
          </a:p>
          <a:p>
            <a:r>
              <a:rPr lang="de-DE" sz="2400" dirty="0" smtClean="0"/>
              <a:t>Erreichen des LDL-Ziels bei der Gruppe mit hohem/höchsten Risiko</a:t>
            </a:r>
            <a:endParaRPr lang="de-DE" sz="2400" dirty="0" smtClean="0"/>
          </a:p>
          <a:p>
            <a:r>
              <a:rPr lang="de-DE" sz="2400" dirty="0" smtClean="0"/>
              <a:t>Bei stark erhöhtem </a:t>
            </a:r>
            <a:r>
              <a:rPr lang="de-DE" sz="2400" dirty="0" err="1" smtClean="0"/>
              <a:t>Lp</a:t>
            </a:r>
            <a:r>
              <a:rPr lang="de-DE" sz="2400" dirty="0" smtClean="0"/>
              <a:t>(a), gut kontrollierten weiteren RF und fortschreitender Erkrankung: </a:t>
            </a:r>
            <a:r>
              <a:rPr lang="de-DE" sz="2400" dirty="0" err="1" smtClean="0"/>
              <a:t>Apherese</a:t>
            </a:r>
            <a:r>
              <a:rPr lang="de-DE" sz="2400" dirty="0" smtClean="0"/>
              <a:t> (Entfernung von Blutfetten mittels extrakorporaler Blutreinigung)</a:t>
            </a:r>
            <a:endParaRPr lang="de-DE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970" y="4262479"/>
            <a:ext cx="3429758" cy="228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640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Calibri Light" pitchFamily="34" charset="0"/>
              </a:rPr>
              <a:t>Wirksamkeit der </a:t>
            </a:r>
            <a:r>
              <a:rPr lang="de-DE" dirty="0" err="1" smtClean="0">
                <a:solidFill>
                  <a:schemeClr val="tx1"/>
                </a:solidFill>
                <a:latin typeface="Calibri Light" pitchFamily="34" charset="0"/>
              </a:rPr>
              <a:t>Lipidapherese</a:t>
            </a:r>
            <a:endParaRPr lang="de-DE" dirty="0">
              <a:solidFill>
                <a:schemeClr val="tx1"/>
              </a:solidFill>
              <a:latin typeface="Calibri Light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0098" y="748319"/>
            <a:ext cx="8151321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Calibri Light" pitchFamily="34" charset="0"/>
              </a:rPr>
              <a:t>Ergebnis Studie mit 170 Patienten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e-DE" sz="2000" dirty="0" smtClean="0">
                <a:latin typeface="Calibri Light" pitchFamily="34" charset="0"/>
              </a:rPr>
              <a:t>Durchschnittliche </a:t>
            </a:r>
            <a:r>
              <a:rPr lang="de-DE" sz="2000" dirty="0" err="1" smtClean="0">
                <a:latin typeface="Calibri Light" pitchFamily="34" charset="0"/>
              </a:rPr>
              <a:t>Lp</a:t>
            </a:r>
            <a:r>
              <a:rPr lang="de-DE" sz="2000" dirty="0" smtClean="0">
                <a:latin typeface="Calibri Light" pitchFamily="34" charset="0"/>
              </a:rPr>
              <a:t>(a)-Erhöhung auf 100 mg/dl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e-DE" sz="2000" dirty="0" smtClean="0">
                <a:latin typeface="Calibri Light" pitchFamily="34" charset="0"/>
              </a:rPr>
              <a:t>Durchschnittliche </a:t>
            </a:r>
            <a:r>
              <a:rPr lang="de-DE" sz="2000" dirty="0" err="1" smtClean="0">
                <a:latin typeface="Calibri Light" pitchFamily="34" charset="0"/>
              </a:rPr>
              <a:t>Lp</a:t>
            </a:r>
            <a:r>
              <a:rPr lang="de-DE" sz="2000" dirty="0" smtClean="0">
                <a:latin typeface="Calibri Light" pitchFamily="34" charset="0"/>
              </a:rPr>
              <a:t>(a)-Senkung 70%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e-DE" sz="2000" dirty="0" smtClean="0">
                <a:latin typeface="Calibri Light" pitchFamily="34" charset="0"/>
              </a:rPr>
              <a:t>Durchschnittlich 1 Therapie/Woche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en-US" sz="2000" dirty="0" smtClean="0">
                <a:latin typeface="Calibri Light" pitchFamily="34" charset="0"/>
              </a:rPr>
              <a:t>97% der </a:t>
            </a:r>
            <a:r>
              <a:rPr lang="en-US" sz="2000" dirty="0" err="1" smtClean="0">
                <a:latin typeface="Calibri Light" pitchFamily="34" charset="0"/>
              </a:rPr>
              <a:t>Patienten</a:t>
            </a:r>
            <a:r>
              <a:rPr lang="en-US" sz="2000" dirty="0" smtClean="0">
                <a:latin typeface="Calibri Light" pitchFamily="34" charset="0"/>
              </a:rPr>
              <a:t> </a:t>
            </a:r>
            <a:r>
              <a:rPr lang="en-US" sz="2000" dirty="0" err="1" smtClean="0">
                <a:latin typeface="Calibri Light" pitchFamily="34" charset="0"/>
              </a:rPr>
              <a:t>erhielten</a:t>
            </a:r>
            <a:r>
              <a:rPr lang="en-US" sz="2000" dirty="0" smtClean="0">
                <a:latin typeface="Calibri Light" pitchFamily="34" charset="0"/>
              </a:rPr>
              <a:t> CSE-Hemmer</a:t>
            </a:r>
          </a:p>
          <a:p>
            <a:r>
              <a:rPr lang="en-US" sz="1400" dirty="0" err="1" smtClean="0">
                <a:latin typeface="Calibri Light" pitchFamily="34" charset="0"/>
              </a:rPr>
              <a:t>Jährlich</a:t>
            </a:r>
            <a:r>
              <a:rPr lang="en-US" sz="1400" dirty="0" smtClean="0">
                <a:latin typeface="Calibri Light" pitchFamily="34" charset="0"/>
              </a:rPr>
              <a:t> </a:t>
            </a:r>
            <a:r>
              <a:rPr lang="en-US" sz="1400" dirty="0" err="1" smtClean="0">
                <a:latin typeface="Calibri Light" pitchFamily="34" charset="0"/>
              </a:rPr>
              <a:t>durchschn</a:t>
            </a:r>
            <a:r>
              <a:rPr lang="en-US" sz="1400" dirty="0" smtClean="0">
                <a:latin typeface="Calibri Light" pitchFamily="34" charset="0"/>
              </a:rPr>
              <a:t>. </a:t>
            </a:r>
            <a:r>
              <a:rPr lang="en-US" sz="1400" dirty="0" err="1" smtClean="0">
                <a:latin typeface="Calibri Light" pitchFamily="34" charset="0"/>
              </a:rPr>
              <a:t>Raten</a:t>
            </a:r>
            <a:r>
              <a:rPr lang="en-US" sz="1400" dirty="0" smtClean="0">
                <a:latin typeface="Calibri Light" pitchFamily="34" charset="0"/>
              </a:rPr>
              <a:t> </a:t>
            </a:r>
            <a:r>
              <a:rPr lang="en-US" sz="1400" dirty="0" err="1" smtClean="0">
                <a:latin typeface="Calibri Light" pitchFamily="34" charset="0"/>
              </a:rPr>
              <a:t>für</a:t>
            </a:r>
            <a:r>
              <a:rPr lang="en-US" sz="1400" dirty="0" smtClean="0">
                <a:latin typeface="Calibri Light" pitchFamily="34" charset="0"/>
              </a:rPr>
              <a:t> MACE, ACVE, MI, PCI, and CABG 2 </a:t>
            </a:r>
            <a:r>
              <a:rPr lang="en-US" sz="1400" dirty="0" err="1" smtClean="0">
                <a:latin typeface="Calibri Light" pitchFamily="34" charset="0"/>
              </a:rPr>
              <a:t>Jahre</a:t>
            </a:r>
            <a:r>
              <a:rPr lang="en-US" sz="1400" dirty="0" smtClean="0">
                <a:latin typeface="Calibri Light" pitchFamily="34" charset="0"/>
              </a:rPr>
              <a:t> </a:t>
            </a:r>
            <a:r>
              <a:rPr lang="en-US" sz="1400" dirty="0" err="1" smtClean="0">
                <a:latin typeface="Calibri Light" pitchFamily="34" charset="0"/>
              </a:rPr>
              <a:t>vor</a:t>
            </a:r>
            <a:r>
              <a:rPr lang="en-US" sz="1400" dirty="0" smtClean="0">
                <a:latin typeface="Calibri Light" pitchFamily="34" charset="0"/>
              </a:rPr>
              <a:t> (y-2, y-1) und </a:t>
            </a:r>
            <a:r>
              <a:rPr lang="en-US" sz="1400" dirty="0" err="1" smtClean="0">
                <a:latin typeface="Calibri Light" pitchFamily="34" charset="0"/>
              </a:rPr>
              <a:t>nach</a:t>
            </a:r>
            <a:r>
              <a:rPr lang="en-US" sz="1400" dirty="0" smtClean="0">
                <a:latin typeface="Calibri Light" pitchFamily="34" charset="0"/>
              </a:rPr>
              <a:t> </a:t>
            </a:r>
            <a:r>
              <a:rPr lang="en-US" sz="1400" dirty="0" err="1" smtClean="0">
                <a:latin typeface="Calibri Light" pitchFamily="34" charset="0"/>
              </a:rPr>
              <a:t>Beginn</a:t>
            </a:r>
            <a:r>
              <a:rPr lang="en-US" sz="1400" dirty="0" smtClean="0">
                <a:latin typeface="Calibri Light" pitchFamily="34" charset="0"/>
              </a:rPr>
              <a:t> </a:t>
            </a:r>
            <a:r>
              <a:rPr lang="en-US" sz="1400" dirty="0" err="1" smtClean="0">
                <a:latin typeface="Calibri Light" pitchFamily="34" charset="0"/>
              </a:rPr>
              <a:t>Lipidapherese</a:t>
            </a:r>
            <a:r>
              <a:rPr lang="en-US" sz="1400" dirty="0" smtClean="0">
                <a:latin typeface="Calibri Light" pitchFamily="34" charset="0"/>
              </a:rPr>
              <a:t> (y+1,y+2) und </a:t>
            </a:r>
            <a:r>
              <a:rPr lang="en-US" sz="1400" dirty="0" err="1" smtClean="0">
                <a:latin typeface="Calibri Light" pitchFamily="34" charset="0"/>
              </a:rPr>
              <a:t>durchschn</a:t>
            </a:r>
            <a:r>
              <a:rPr lang="en-US" sz="1400" dirty="0" smtClean="0">
                <a:latin typeface="Calibri Light" pitchFamily="34" charset="0"/>
              </a:rPr>
              <a:t>.  </a:t>
            </a:r>
            <a:r>
              <a:rPr lang="en-US" sz="1400" dirty="0" err="1" smtClean="0">
                <a:latin typeface="Calibri Light" pitchFamily="34" charset="0"/>
              </a:rPr>
              <a:t>Veränderung</a:t>
            </a:r>
            <a:r>
              <a:rPr lang="en-US" sz="1400" dirty="0" smtClean="0">
                <a:latin typeface="Calibri Light" pitchFamily="34" charset="0"/>
              </a:rPr>
              <a:t> (</a:t>
            </a:r>
            <a:r>
              <a:rPr lang="de-DE" sz="1400" dirty="0" smtClean="0">
                <a:latin typeface="Calibri Light" pitchFamily="34" charset="0"/>
              </a:rPr>
              <a:t>Δ</a:t>
            </a:r>
            <a:r>
              <a:rPr lang="en-US" sz="1400" dirty="0" smtClean="0">
                <a:latin typeface="Calibri Light" pitchFamily="34" charset="0"/>
              </a:rPr>
              <a:t>) </a:t>
            </a:r>
            <a:r>
              <a:rPr lang="en-US" sz="1400" dirty="0" err="1" smtClean="0">
                <a:latin typeface="Calibri Light" pitchFamily="34" charset="0"/>
              </a:rPr>
              <a:t>im</a:t>
            </a:r>
            <a:r>
              <a:rPr lang="en-US" sz="1400" dirty="0" smtClean="0">
                <a:latin typeface="Calibri Light" pitchFamily="34" charset="0"/>
              </a:rPr>
              <a:t> </a:t>
            </a:r>
            <a:r>
              <a:rPr lang="en-US" sz="1400" dirty="0" err="1" smtClean="0">
                <a:latin typeface="Calibri Light" pitchFamily="34" charset="0"/>
              </a:rPr>
              <a:t>Vgl</a:t>
            </a:r>
            <a:r>
              <a:rPr lang="en-US" sz="1400" dirty="0" smtClean="0">
                <a:latin typeface="Calibri Light" pitchFamily="34" charset="0"/>
              </a:rPr>
              <a:t>. </a:t>
            </a:r>
            <a:r>
              <a:rPr lang="en-US" sz="1400" dirty="0" err="1" smtClean="0">
                <a:latin typeface="Calibri Light" pitchFamily="34" charset="0"/>
              </a:rPr>
              <a:t>Vor</a:t>
            </a:r>
            <a:r>
              <a:rPr lang="en-US" sz="1400" dirty="0" smtClean="0">
                <a:latin typeface="Calibri Light" pitchFamily="34" charset="0"/>
              </a:rPr>
              <a:t> und </a:t>
            </a:r>
            <a:r>
              <a:rPr lang="en-US" sz="1400" dirty="0" err="1" smtClean="0">
                <a:latin typeface="Calibri Light" pitchFamily="34" charset="0"/>
              </a:rPr>
              <a:t>nach</a:t>
            </a:r>
            <a:r>
              <a:rPr lang="en-US" sz="1400" dirty="0" smtClean="0">
                <a:latin typeface="Calibri Light" pitchFamily="34" charset="0"/>
              </a:rPr>
              <a:t> </a:t>
            </a:r>
            <a:r>
              <a:rPr lang="en-US" sz="1400" dirty="0" err="1" smtClean="0">
                <a:latin typeface="Calibri Light" pitchFamily="34" charset="0"/>
              </a:rPr>
              <a:t>Beginn</a:t>
            </a:r>
            <a:r>
              <a:rPr lang="en-US" sz="1400" dirty="0" smtClean="0">
                <a:latin typeface="Calibri Light" pitchFamily="34" charset="0"/>
              </a:rPr>
              <a:t> </a:t>
            </a:r>
            <a:r>
              <a:rPr lang="en-US" sz="1400" dirty="0" err="1" smtClean="0">
                <a:latin typeface="Calibri Light" pitchFamily="34" charset="0"/>
              </a:rPr>
              <a:t>Lipidapherese</a:t>
            </a:r>
            <a:endParaRPr lang="de-DE" sz="1400" dirty="0" smtClean="0">
              <a:latin typeface="Calibri Light" pitchFamily="34" charset="0"/>
            </a:endParaRPr>
          </a:p>
          <a:p>
            <a:r>
              <a:rPr lang="en-US" sz="2000" dirty="0" smtClean="0">
                <a:latin typeface="Calibri Light" pitchFamily="34" charset="0"/>
              </a:rPr>
              <a:t> </a:t>
            </a:r>
            <a:endParaRPr lang="de-DE" sz="1400" dirty="0" smtClean="0">
              <a:latin typeface="Calibri Light" pitchFamily="34" charset="0"/>
            </a:endParaRPr>
          </a:p>
          <a:p>
            <a:r>
              <a:rPr lang="en-US" sz="1400" b="1" dirty="0" smtClean="0">
                <a:latin typeface="Calibri Light" pitchFamily="34" charset="0"/>
              </a:rPr>
              <a:t>(y-2 + y-1)		 (y+1 + y+2)			</a:t>
            </a:r>
            <a:r>
              <a:rPr lang="de-DE" sz="1400" b="1" dirty="0" smtClean="0">
                <a:latin typeface="Calibri Light" pitchFamily="34" charset="0"/>
              </a:rPr>
              <a:t>Δ</a:t>
            </a:r>
            <a:r>
              <a:rPr lang="en-US" sz="1400" b="1" dirty="0" smtClean="0">
                <a:latin typeface="Calibri Light" pitchFamily="34" charset="0"/>
              </a:rPr>
              <a:t>, % P Value</a:t>
            </a:r>
            <a:endParaRPr lang="de-DE" sz="1400" b="1" dirty="0" smtClean="0">
              <a:latin typeface="Calibri Light" pitchFamily="34" charset="0"/>
            </a:endParaRPr>
          </a:p>
          <a:p>
            <a:r>
              <a:rPr lang="en-US" sz="1400" b="1" dirty="0" smtClean="0">
                <a:latin typeface="Calibri Light" pitchFamily="34" charset="0"/>
              </a:rPr>
              <a:t>MACE 		0.41±0.45			 0.09±0.22		 −78.0 &lt;0.0001</a:t>
            </a:r>
            <a:endParaRPr lang="de-DE" sz="1400" b="1" dirty="0" smtClean="0">
              <a:latin typeface="Calibri Light" pitchFamily="34" charset="0"/>
            </a:endParaRPr>
          </a:p>
          <a:p>
            <a:r>
              <a:rPr lang="en-US" sz="1400" b="1" dirty="0" smtClean="0">
                <a:latin typeface="Calibri Light" pitchFamily="34" charset="0"/>
              </a:rPr>
              <a:t> </a:t>
            </a:r>
            <a:endParaRPr lang="de-DE" sz="1400" b="1" dirty="0" smtClean="0">
              <a:latin typeface="Calibri Light" pitchFamily="34" charset="0"/>
            </a:endParaRPr>
          </a:p>
          <a:p>
            <a:r>
              <a:rPr lang="en-US" sz="1000" b="1" dirty="0" smtClean="0">
                <a:latin typeface="Calibri Light" pitchFamily="34" charset="0"/>
              </a:rPr>
              <a:t>ACVE 		0.58±0.53 			0.14±0.31		 −75.9 &lt;0.0001</a:t>
            </a:r>
            <a:endParaRPr lang="de-DE" sz="1000" b="1" dirty="0" smtClean="0">
              <a:latin typeface="Calibri Light" pitchFamily="34" charset="0"/>
            </a:endParaRPr>
          </a:p>
          <a:p>
            <a:r>
              <a:rPr lang="en-US" sz="1000" b="1" dirty="0" smtClean="0">
                <a:latin typeface="Calibri Light" pitchFamily="34" charset="0"/>
              </a:rPr>
              <a:t> </a:t>
            </a:r>
            <a:endParaRPr lang="de-DE" sz="1000" b="1" dirty="0" smtClean="0">
              <a:latin typeface="Calibri Light" pitchFamily="34" charset="0"/>
            </a:endParaRPr>
          </a:p>
          <a:p>
            <a:r>
              <a:rPr lang="en-US" sz="1000" b="1" dirty="0" smtClean="0">
                <a:latin typeface="Calibri Light" pitchFamily="34" charset="0"/>
              </a:rPr>
              <a:t>MI		0.14±0.24 			0.02±0.10		 −85.7 &lt;0.0001</a:t>
            </a:r>
            <a:endParaRPr lang="de-DE" sz="1000" b="1" dirty="0" smtClean="0">
              <a:latin typeface="Calibri Light" pitchFamily="34" charset="0"/>
            </a:endParaRPr>
          </a:p>
          <a:p>
            <a:r>
              <a:rPr lang="en-US" sz="1000" b="1" dirty="0" smtClean="0">
                <a:latin typeface="Calibri Light" pitchFamily="34" charset="0"/>
              </a:rPr>
              <a:t> </a:t>
            </a:r>
            <a:endParaRPr lang="de-DE" sz="1000" b="1" dirty="0" smtClean="0">
              <a:latin typeface="Calibri Light" pitchFamily="34" charset="0"/>
            </a:endParaRPr>
          </a:p>
          <a:p>
            <a:r>
              <a:rPr lang="en-US" sz="1000" b="1" dirty="0" smtClean="0">
                <a:latin typeface="Calibri Light" pitchFamily="34" charset="0"/>
              </a:rPr>
              <a:t>PCI		 0.22±0.35			 0.07±0.19		 −68.2 &lt;0.0001</a:t>
            </a:r>
            <a:endParaRPr lang="de-DE" sz="1000" b="1" dirty="0" smtClean="0">
              <a:latin typeface="Calibri Light" pitchFamily="34" charset="0"/>
            </a:endParaRPr>
          </a:p>
          <a:p>
            <a:r>
              <a:rPr lang="en-US" sz="1000" b="1" dirty="0" smtClean="0">
                <a:latin typeface="Calibri Light" pitchFamily="34" charset="0"/>
              </a:rPr>
              <a:t> </a:t>
            </a:r>
            <a:endParaRPr lang="de-DE" sz="1000" b="1" dirty="0" smtClean="0">
              <a:latin typeface="Calibri Light" pitchFamily="34" charset="0"/>
            </a:endParaRPr>
          </a:p>
          <a:p>
            <a:r>
              <a:rPr lang="en-US" sz="1000" b="1" dirty="0" smtClean="0">
                <a:latin typeface="Calibri Light" pitchFamily="34" charset="0"/>
              </a:rPr>
              <a:t>CABG		 0.05±0.15			 0.01±0.05		 −80.0 0.001</a:t>
            </a:r>
            <a:endParaRPr lang="de-DE" sz="1000" b="1" dirty="0" smtClean="0">
              <a:latin typeface="Calibri Light" pitchFamily="34" charset="0"/>
            </a:endParaRPr>
          </a:p>
          <a:p>
            <a:r>
              <a:rPr lang="en-US" sz="1400" dirty="0" smtClean="0">
                <a:latin typeface="Calibri Light" pitchFamily="34" charset="0"/>
              </a:rPr>
              <a:t>  </a:t>
            </a:r>
            <a:endParaRPr lang="de-DE" sz="1400" dirty="0" smtClean="0">
              <a:latin typeface="Calibri Light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000" b="1" dirty="0" smtClean="0">
                <a:latin typeface="Calibri Light" pitchFamily="34" charset="0"/>
              </a:rPr>
              <a:t>Ereignisratenreduktion zwischen 68-85%</a:t>
            </a:r>
          </a:p>
          <a:p>
            <a:r>
              <a:rPr lang="de-DE" sz="2000" dirty="0" smtClean="0">
                <a:latin typeface="Calibri Light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262899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371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83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Neue </a:t>
            </a:r>
            <a:r>
              <a:rPr lang="de-DE" sz="3600" dirty="0" err="1"/>
              <a:t>Dyslipidämie</a:t>
            </a:r>
            <a:r>
              <a:rPr lang="de-DE" sz="3600" dirty="0"/>
              <a:t>-Leitlinien: Noch aggressivere LDL-C-Senkung bei sehr hohem Risiko empfohlen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087813"/>
          </a:xfrm>
        </p:spPr>
        <p:txBody>
          <a:bodyPr>
            <a:normAutofit/>
          </a:bodyPr>
          <a:lstStyle/>
          <a:p>
            <a:r>
              <a:rPr lang="de-DE" sz="2000" dirty="0" smtClean="0"/>
              <a:t>„</a:t>
            </a:r>
            <a:r>
              <a:rPr lang="de-DE" sz="2000" dirty="0"/>
              <a:t>sehr hohem“ Risiko </a:t>
            </a:r>
            <a:r>
              <a:rPr lang="de-DE" sz="2000" dirty="0" smtClean="0"/>
              <a:t>:</a:t>
            </a:r>
            <a:r>
              <a:rPr lang="de-DE" sz="2000" dirty="0"/>
              <a:t> </a:t>
            </a:r>
            <a:r>
              <a:rPr lang="de-DE" sz="2000" dirty="0" smtClean="0"/>
              <a:t>dokumentierter </a:t>
            </a:r>
            <a:r>
              <a:rPr lang="de-DE" sz="2000" dirty="0" err="1"/>
              <a:t>atherosklerotischer</a:t>
            </a:r>
            <a:r>
              <a:rPr lang="de-DE" sz="2000" dirty="0"/>
              <a:t> kardiovaskulärer Erkrankung  (ASCVD) oder einem kalkulierten SCORE (</a:t>
            </a:r>
            <a:r>
              <a:rPr lang="de-DE" sz="2000" dirty="0" err="1"/>
              <a:t>Systematic</a:t>
            </a:r>
            <a:r>
              <a:rPr lang="de-DE" sz="2000" dirty="0"/>
              <a:t> </a:t>
            </a:r>
            <a:r>
              <a:rPr lang="de-DE" sz="2000" dirty="0" err="1"/>
              <a:t>COronary</a:t>
            </a:r>
            <a:r>
              <a:rPr lang="de-DE" sz="2000" dirty="0"/>
              <a:t> </a:t>
            </a:r>
            <a:r>
              <a:rPr lang="de-DE" sz="2000" dirty="0" err="1"/>
              <a:t>Risk</a:t>
            </a:r>
            <a:r>
              <a:rPr lang="de-DE" sz="2000" dirty="0"/>
              <a:t> Evaluation)-Risiko  ≥10% oder mit Familiärer Hypercholesterinämie (FH) in Kombination mit ASCVD oder einem anderen bedeutenden Risikofaktor</a:t>
            </a:r>
            <a:r>
              <a:rPr lang="de-DE" sz="2000" dirty="0" smtClean="0"/>
              <a:t>.</a:t>
            </a:r>
          </a:p>
          <a:p>
            <a:r>
              <a:rPr lang="de-DE" sz="2000" dirty="0" smtClean="0"/>
              <a:t>schwere </a:t>
            </a:r>
            <a:r>
              <a:rPr lang="de-DE" sz="2000" dirty="0"/>
              <a:t>chronischer </a:t>
            </a:r>
            <a:r>
              <a:rPr lang="de-DE" sz="2000" dirty="0" smtClean="0"/>
              <a:t>NI </a:t>
            </a:r>
            <a:r>
              <a:rPr lang="de-DE" sz="2000" dirty="0"/>
              <a:t>(</a:t>
            </a:r>
            <a:r>
              <a:rPr lang="de-DE" sz="2000" dirty="0" err="1"/>
              <a:t>eGFR</a:t>
            </a:r>
            <a:r>
              <a:rPr lang="de-DE" sz="2000" dirty="0"/>
              <a:t> &lt;30ml/min/1,73m</a:t>
            </a:r>
            <a:r>
              <a:rPr lang="de-DE" sz="2000" baseline="30000" dirty="0"/>
              <a:t>2</a:t>
            </a:r>
            <a:r>
              <a:rPr lang="de-DE" sz="2000" dirty="0"/>
              <a:t>) oder </a:t>
            </a:r>
            <a:r>
              <a:rPr lang="de-DE" sz="2000" dirty="0" smtClean="0"/>
              <a:t>Diabetes </a:t>
            </a:r>
            <a:r>
              <a:rPr lang="de-DE" sz="2000" dirty="0"/>
              <a:t>mellitus mit Endorganschädigung fallen </a:t>
            </a:r>
            <a:r>
              <a:rPr lang="de-DE" sz="2000" dirty="0" smtClean="0"/>
              <a:t>auch unter </a:t>
            </a:r>
            <a:r>
              <a:rPr lang="de-DE" sz="2000" dirty="0"/>
              <a:t>die höchste Risikokategorie. 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LDL-C &lt; 55 mg/dl</a:t>
            </a:r>
          </a:p>
          <a:p>
            <a:endParaRPr lang="de-DE" sz="2000" dirty="0"/>
          </a:p>
          <a:p>
            <a:pPr marL="0" indent="0">
              <a:buNone/>
            </a:pPr>
            <a:endParaRPr lang="de-D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70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417763"/>
            <a:ext cx="8229600" cy="1143000"/>
          </a:xfrm>
        </p:spPr>
        <p:txBody>
          <a:bodyPr>
            <a:noAutofit/>
          </a:bodyPr>
          <a:lstStyle/>
          <a:p>
            <a:r>
              <a:rPr lang="de-DE" sz="5400" dirty="0">
                <a:solidFill>
                  <a:srgbClr val="C00000"/>
                </a:solidFill>
                <a:ea typeface="ＭＳ Ｐゴシック" pitchFamily="34" charset="-128"/>
                <a:cs typeface="Times New Roman" panose="02020603050405020304" pitchFamily="18" charset="0"/>
              </a:rPr>
              <a:t>Was tun, wenn das </a:t>
            </a:r>
            <a:r>
              <a:rPr lang="de-DE" sz="5400" dirty="0" smtClean="0">
                <a:solidFill>
                  <a:srgbClr val="C00000"/>
                </a:solidFill>
                <a:ea typeface="ＭＳ Ｐゴシック" pitchFamily="34" charset="-128"/>
                <a:cs typeface="Times New Roman" panose="02020603050405020304" pitchFamily="18" charset="0"/>
              </a:rPr>
              <a:t>LDL- Ziel in weiter Ferner liegt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146990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Th</a:t>
            </a:r>
            <a:r>
              <a:rPr lang="de-DE" dirty="0" smtClean="0"/>
              <a:t>. B., männlich, 46 Jahre, 2014 Myokardinfarkt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Nichtraucher</a:t>
            </a:r>
          </a:p>
          <a:p>
            <a:r>
              <a:rPr lang="de-DE" dirty="0" smtClean="0"/>
              <a:t>Kein DM</a:t>
            </a:r>
          </a:p>
          <a:p>
            <a:r>
              <a:rPr lang="de-DE" dirty="0" smtClean="0"/>
              <a:t>Keine </a:t>
            </a:r>
            <a:r>
              <a:rPr lang="de-DE" dirty="0" err="1" smtClean="0"/>
              <a:t>art</a:t>
            </a:r>
            <a:r>
              <a:rPr lang="de-DE" dirty="0" smtClean="0"/>
              <a:t> HTN</a:t>
            </a:r>
          </a:p>
          <a:p>
            <a:r>
              <a:rPr lang="de-DE" dirty="0" smtClean="0"/>
              <a:t>Vater Apoplex 65-jährig</a:t>
            </a:r>
          </a:p>
          <a:p>
            <a:endParaRPr lang="de-DE" dirty="0" smtClean="0"/>
          </a:p>
          <a:p>
            <a:r>
              <a:rPr lang="de-DE" dirty="0" smtClean="0"/>
              <a:t>LDL-</a:t>
            </a:r>
            <a:r>
              <a:rPr lang="de-DE" dirty="0" err="1" smtClean="0"/>
              <a:t>Chol</a:t>
            </a:r>
            <a:r>
              <a:rPr lang="de-DE" dirty="0" smtClean="0"/>
              <a:t>. 89 mg/dl (HDL 57, </a:t>
            </a:r>
            <a:r>
              <a:rPr lang="de-DE" dirty="0" err="1" smtClean="0"/>
              <a:t>Tri</a:t>
            </a:r>
            <a:r>
              <a:rPr lang="de-DE" dirty="0" smtClean="0"/>
              <a:t> 61)</a:t>
            </a:r>
          </a:p>
          <a:p>
            <a:r>
              <a:rPr lang="de-DE" dirty="0" err="1" smtClean="0"/>
              <a:t>Atorvastatin</a:t>
            </a:r>
            <a:r>
              <a:rPr lang="de-DE" dirty="0" smtClean="0"/>
              <a:t> 20 mg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35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Th</a:t>
            </a:r>
            <a:r>
              <a:rPr lang="de-DE" dirty="0" smtClean="0"/>
              <a:t>. B., männlich, 46 Jahre, 2014 Myokardinfarkt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Atorvastatin</a:t>
            </a:r>
            <a:r>
              <a:rPr lang="de-DE" dirty="0" smtClean="0"/>
              <a:t> 20 mg</a:t>
            </a:r>
            <a:r>
              <a:rPr lang="de-DE" dirty="0">
                <a:solidFill>
                  <a:srgbClr val="FF0000"/>
                </a:solidFill>
              </a:rPr>
              <a:t>/</a:t>
            </a:r>
            <a:r>
              <a:rPr lang="de-DE" dirty="0" err="1" smtClean="0">
                <a:solidFill>
                  <a:srgbClr val="FF0000"/>
                </a:solidFill>
              </a:rPr>
              <a:t>Ezetimib</a:t>
            </a:r>
            <a:r>
              <a:rPr lang="de-DE" dirty="0" smtClean="0">
                <a:solidFill>
                  <a:srgbClr val="FF0000"/>
                </a:solidFill>
              </a:rPr>
              <a:t> 10 mg</a:t>
            </a:r>
          </a:p>
          <a:p>
            <a:r>
              <a:rPr lang="de-DE" dirty="0" smtClean="0"/>
              <a:t>LDL-C: 72 mg/dl</a:t>
            </a: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Th</a:t>
            </a:r>
            <a:r>
              <a:rPr lang="de-DE" dirty="0" smtClean="0"/>
              <a:t>. B., männlich, 46 Jahre, 2014 Myokardinfarkt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Atorvastatin</a:t>
            </a:r>
            <a:r>
              <a:rPr lang="de-DE" dirty="0" smtClean="0"/>
              <a:t> 20 mg</a:t>
            </a:r>
            <a:r>
              <a:rPr lang="de-DE" dirty="0" smtClean="0">
                <a:solidFill>
                  <a:srgbClr val="FF0000"/>
                </a:solidFill>
              </a:rPr>
              <a:t>/ </a:t>
            </a:r>
            <a:r>
              <a:rPr lang="de-DE" dirty="0" err="1" smtClean="0">
                <a:solidFill>
                  <a:srgbClr val="FF0000"/>
                </a:solidFill>
              </a:rPr>
              <a:t>Ezetimib</a:t>
            </a:r>
            <a:r>
              <a:rPr lang="de-DE" dirty="0" smtClean="0">
                <a:solidFill>
                  <a:srgbClr val="FF0000"/>
                </a:solidFill>
              </a:rPr>
              <a:t> 10 mg</a:t>
            </a:r>
          </a:p>
          <a:p>
            <a:r>
              <a:rPr lang="de-DE" dirty="0" smtClean="0"/>
              <a:t>LDL-C: 72 mg/dl</a:t>
            </a:r>
          </a:p>
          <a:p>
            <a:r>
              <a:rPr lang="de-DE" dirty="0" err="1" smtClean="0">
                <a:solidFill>
                  <a:srgbClr val="FF0000"/>
                </a:solidFill>
              </a:rPr>
              <a:t>Rosuvastatin</a:t>
            </a:r>
            <a:r>
              <a:rPr lang="de-DE" dirty="0" smtClean="0">
                <a:solidFill>
                  <a:srgbClr val="FF0000"/>
                </a:solidFill>
              </a:rPr>
              <a:t> 20 mg/ </a:t>
            </a:r>
            <a:r>
              <a:rPr lang="de-DE" dirty="0" err="1" smtClean="0">
                <a:solidFill>
                  <a:srgbClr val="FF0000"/>
                </a:solidFill>
              </a:rPr>
              <a:t>Ezetimib</a:t>
            </a:r>
            <a:r>
              <a:rPr lang="de-DE" dirty="0" smtClean="0">
                <a:solidFill>
                  <a:srgbClr val="FF0000"/>
                </a:solidFill>
              </a:rPr>
              <a:t> 10</a:t>
            </a:r>
          </a:p>
          <a:p>
            <a:r>
              <a:rPr lang="de-DE" dirty="0" smtClean="0"/>
              <a:t>LDL-C: 52 mg/dl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1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 </a:t>
            </a:r>
            <a:r>
              <a:rPr lang="de-DE" dirty="0" smtClean="0"/>
              <a:t>Senkungsraten und Äquivalenzdosen verschiedener </a:t>
            </a:r>
            <a:r>
              <a:rPr lang="de-DE" dirty="0" err="1" smtClean="0"/>
              <a:t>Statine</a:t>
            </a:r>
            <a:r>
              <a:rPr lang="de-DE" dirty="0" smtClean="0"/>
              <a:t> </a:t>
            </a:r>
            <a:r>
              <a:rPr lang="de-DE" sz="900" dirty="0" smtClean="0"/>
              <a:t>(mod. N. Wenig et al)</a:t>
            </a:r>
            <a:endParaRPr lang="de-DE" sz="9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827785"/>
              </p:ext>
            </p:extLst>
          </p:nvPr>
        </p:nvGraphicFramePr>
        <p:xfrm>
          <a:off x="457200" y="2553208"/>
          <a:ext cx="8229599" cy="3425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LDL-</a:t>
                      </a:r>
                      <a:r>
                        <a:rPr lang="de-DE" sz="1200" dirty="0" err="1">
                          <a:effectLst/>
                        </a:rPr>
                        <a:t>Chol</a:t>
                      </a:r>
                      <a:r>
                        <a:rPr lang="de-DE" sz="1200" dirty="0">
                          <a:effectLst/>
                        </a:rPr>
                        <a:t>-Senkung (%)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Fluvastatin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Lovastatin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Pravastatin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Simvastatin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Atorvastatin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Rosuvastatin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55 -60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40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50 - 55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262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45 - 50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40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40 - 45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40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35 - 40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30 - 35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40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25 - 30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40 mg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20 - 25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40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20 mg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59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15 - 20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20 mg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10 mg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81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O. M-H., 52J, männlich, STEMI 2015, TEA </a:t>
            </a:r>
            <a:r>
              <a:rPr lang="de-DE" dirty="0" err="1" smtClean="0"/>
              <a:t>Carotis</a:t>
            </a:r>
            <a:r>
              <a:rPr lang="de-DE" dirty="0" smtClean="0"/>
              <a:t> </a:t>
            </a:r>
            <a:r>
              <a:rPr lang="de-DE" dirty="0" err="1" smtClean="0"/>
              <a:t>re</a:t>
            </a:r>
            <a:r>
              <a:rPr lang="de-DE" dirty="0" smtClean="0"/>
              <a:t> 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Nichtraucher</a:t>
            </a:r>
          </a:p>
          <a:p>
            <a:r>
              <a:rPr lang="de-DE" dirty="0" smtClean="0"/>
              <a:t>art. HTN</a:t>
            </a:r>
          </a:p>
          <a:p>
            <a:r>
              <a:rPr lang="de-DE" dirty="0" smtClean="0"/>
              <a:t>Hypercholesterinämie</a:t>
            </a:r>
          </a:p>
          <a:p>
            <a:r>
              <a:rPr lang="de-DE" dirty="0" err="1" smtClean="0"/>
              <a:t>A.e</a:t>
            </a:r>
            <a:r>
              <a:rPr lang="de-DE" dirty="0" smtClean="0"/>
              <a:t>. fam. </a:t>
            </a:r>
            <a:r>
              <a:rPr lang="de-DE" dirty="0" err="1" smtClean="0"/>
              <a:t>HChol</a:t>
            </a:r>
            <a:r>
              <a:rPr lang="de-DE" dirty="0" smtClean="0"/>
              <a:t> (beide Eltern, Schwester)</a:t>
            </a:r>
          </a:p>
          <a:p>
            <a:endParaRPr lang="de-DE" dirty="0"/>
          </a:p>
          <a:p>
            <a:r>
              <a:rPr lang="de-DE" dirty="0" err="1" smtClean="0"/>
              <a:t>Atorvastatin</a:t>
            </a:r>
            <a:r>
              <a:rPr lang="de-DE" dirty="0" smtClean="0"/>
              <a:t> 80/ </a:t>
            </a:r>
            <a:r>
              <a:rPr lang="de-DE" dirty="0" err="1" smtClean="0"/>
              <a:t>Ezetimib</a:t>
            </a:r>
            <a:r>
              <a:rPr lang="de-DE" dirty="0" smtClean="0"/>
              <a:t> 10</a:t>
            </a:r>
          </a:p>
          <a:p>
            <a:r>
              <a:rPr lang="de-DE" dirty="0" smtClean="0"/>
              <a:t>LDL-C: 94 mg/dl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27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O. M-H., 52J, männlich, STEMI 2015, TEA </a:t>
            </a:r>
            <a:r>
              <a:rPr lang="de-DE" dirty="0" err="1" smtClean="0"/>
              <a:t>Carotis</a:t>
            </a:r>
            <a:r>
              <a:rPr lang="de-DE" dirty="0" smtClean="0"/>
              <a:t> </a:t>
            </a:r>
            <a:r>
              <a:rPr lang="de-DE" dirty="0" err="1" smtClean="0"/>
              <a:t>re</a:t>
            </a:r>
            <a:r>
              <a:rPr lang="de-DE" dirty="0" smtClean="0"/>
              <a:t> 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Atorvastatin</a:t>
            </a:r>
            <a:r>
              <a:rPr lang="de-DE" dirty="0" smtClean="0"/>
              <a:t> 80/ </a:t>
            </a:r>
            <a:r>
              <a:rPr lang="de-DE" dirty="0" err="1" smtClean="0"/>
              <a:t>Ezetimib</a:t>
            </a:r>
            <a:r>
              <a:rPr lang="de-DE" dirty="0" smtClean="0"/>
              <a:t> 10/ </a:t>
            </a:r>
            <a:r>
              <a:rPr lang="de-DE" dirty="0" smtClean="0">
                <a:solidFill>
                  <a:srgbClr val="FF0000"/>
                </a:solidFill>
              </a:rPr>
              <a:t>PCSK9-I</a:t>
            </a:r>
          </a:p>
          <a:p>
            <a:endParaRPr lang="de-DE" dirty="0"/>
          </a:p>
          <a:p>
            <a:r>
              <a:rPr lang="de-DE" dirty="0" err="1" smtClean="0">
                <a:solidFill>
                  <a:srgbClr val="FF0000"/>
                </a:solidFill>
              </a:rPr>
              <a:t>Repatha</a:t>
            </a:r>
            <a:r>
              <a:rPr lang="de-DE" dirty="0" smtClean="0"/>
              <a:t> (</a:t>
            </a:r>
            <a:r>
              <a:rPr lang="de-DE" dirty="0" err="1" smtClean="0"/>
              <a:t>Evolocumab</a:t>
            </a:r>
            <a:r>
              <a:rPr lang="de-DE" dirty="0" smtClean="0"/>
              <a:t>) 140 mg </a:t>
            </a:r>
            <a:r>
              <a:rPr lang="de-DE" dirty="0" err="1" smtClean="0"/>
              <a:t>s.c</a:t>
            </a:r>
            <a:r>
              <a:rPr lang="de-DE" dirty="0" smtClean="0"/>
              <a:t>. alle 2 Wochen</a:t>
            </a:r>
          </a:p>
          <a:p>
            <a:endParaRPr lang="de-DE" dirty="0"/>
          </a:p>
          <a:p>
            <a:r>
              <a:rPr lang="de-DE" dirty="0" smtClean="0"/>
              <a:t>LDL-C: 26 mg/dl!</a:t>
            </a:r>
          </a:p>
        </p:txBody>
      </p:sp>
    </p:spTree>
    <p:extLst>
      <p:ext uri="{BB962C8B-B14F-4D97-AF65-F5344CB8AC3E}">
        <p14:creationId xmlns:p14="http://schemas.microsoft.com/office/powerpoint/2010/main" val="34169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Bildschirmpräsentation (4:3)</PresentationFormat>
  <Paragraphs>136</Paragraphs>
  <Slides>20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Office-Design</vt:lpstr>
      <vt:lpstr>Was tun, wenn das LDL nicht zu senken ist- vom Statin bis zur Apherese</vt:lpstr>
      <vt:lpstr>Neue Dyslipidämie-Leitlinien: Noch aggressivere LDL-C-Senkung bei sehr hohem Risiko empfohlen </vt:lpstr>
      <vt:lpstr>Was tun, wenn das LDL- Ziel in weiter Ferner liegt</vt:lpstr>
      <vt:lpstr>Th. B., männlich, 46 Jahre, 2014 Myokardinfarkt</vt:lpstr>
      <vt:lpstr>Th. B., männlich, 46 Jahre, 2014 Myokardinfarkt</vt:lpstr>
      <vt:lpstr>Th. B., männlich, 46 Jahre, 2014 Myokardinfarkt</vt:lpstr>
      <vt:lpstr> Senkungsraten und Äquivalenzdosen verschiedener Statine (mod. N. Wenig et al)</vt:lpstr>
      <vt:lpstr>O. M-H., 52J, männlich, STEMI 2015, TEA Carotis re 2019</vt:lpstr>
      <vt:lpstr>O. M-H., 52J, männlich, STEMI 2015, TEA Carotis re 2019</vt:lpstr>
      <vt:lpstr>PCSK9-Inhibitoren</vt:lpstr>
      <vt:lpstr>M. M., 46J, männlich,  STEMI Feb2017 5x Stent,  ACS Jun2017 1x Stent,  STEMI Nov2017 2xStent </vt:lpstr>
      <vt:lpstr>M. M., 46J, männlich,  </vt:lpstr>
      <vt:lpstr>M. M., 46J, männlich,  </vt:lpstr>
      <vt:lpstr>Risikoerkennung</vt:lpstr>
      <vt:lpstr>Wann bestimme ich Lipoprotein a?</vt:lpstr>
      <vt:lpstr>Wie wird erhöhtes Lipoprotein a behandelt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 das Herzinfarktrisiko vererbbar?</dc:title>
  <dc:creator>Paul Breitenberger</dc:creator>
  <cp:lastModifiedBy>Paul</cp:lastModifiedBy>
  <cp:revision>85</cp:revision>
  <cp:lastPrinted>2019-03-09T08:57:02Z</cp:lastPrinted>
  <dcterms:created xsi:type="dcterms:W3CDTF">2019-02-25T14:53:11Z</dcterms:created>
  <dcterms:modified xsi:type="dcterms:W3CDTF">2020-02-29T10:30:50Z</dcterms:modified>
</cp:coreProperties>
</file>